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86" r:id="rId2"/>
    <p:sldId id="289" r:id="rId3"/>
    <p:sldId id="292" r:id="rId4"/>
    <p:sldId id="293" r:id="rId5"/>
    <p:sldId id="294" r:id="rId6"/>
    <p:sldId id="295" r:id="rId7"/>
    <p:sldId id="296" r:id="rId8"/>
    <p:sldId id="298" r:id="rId9"/>
    <p:sldId id="299" r:id="rId10"/>
    <p:sldId id="297" r:id="rId11"/>
    <p:sldId id="287" r:id="rId12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996633"/>
    <a:srgbClr val="C7925D"/>
    <a:srgbClr val="998D73"/>
    <a:srgbClr val="33CC33"/>
    <a:srgbClr val="FF66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94660"/>
  </p:normalViewPr>
  <p:slideViewPr>
    <p:cSldViewPr>
      <p:cViewPr>
        <p:scale>
          <a:sx n="90" d="100"/>
          <a:sy n="90" d="100"/>
        </p:scale>
        <p:origin x="-1238" y="0"/>
      </p:cViewPr>
      <p:guideLst>
        <p:guide orient="horz" pos="216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46B4E3-0302-47E0-A391-8511F6057BF7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9D4ED6-E6B0-4906-9859-971025BBA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954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2" y="274641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2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2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2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80512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325900" y="4365104"/>
            <a:ext cx="5472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Arial" pitchFamily="34" charset="0"/>
                <a:cs typeface="Arial" pitchFamily="34" charset="0"/>
              </a:rPr>
              <a:t>СЕЗОН ШАШЛЫКОВ</a:t>
            </a:r>
          </a:p>
        </p:txBody>
      </p:sp>
    </p:spTree>
    <p:extLst>
      <p:ext uri="{BB962C8B-B14F-4D97-AF65-F5344CB8AC3E}">
        <p14:creationId xmlns:p14="http://schemas.microsoft.com/office/powerpoint/2010/main" val="403204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" y="30877"/>
            <a:ext cx="9139808" cy="68548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9509" y="1196752"/>
            <a:ext cx="401650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dirty="0">
                <a:latin typeface="Arial" pitchFamily="34" charset="0"/>
                <a:cs typeface="Arial" pitchFamily="34" charset="0"/>
              </a:rPr>
              <a:t>ПРЯНОСТИ ДЛЯ ЛЮБИТЕЛЕЙ ЭКСПЕРИМЕНТИРОВАТЬ.</a:t>
            </a:r>
          </a:p>
          <a:p>
            <a:pPr lvl="0" algn="ctr"/>
            <a:endParaRPr lang="ru-RU" sz="1400" b="1" dirty="0">
              <a:latin typeface="Arial" pitchFamily="34" charset="0"/>
              <a:cs typeface="Arial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Базилик 7 г.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Горчичное семя 50 г.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400" dirty="0" err="1">
                <a:latin typeface="Arial" pitchFamily="34" charset="0"/>
                <a:cs typeface="Arial" pitchFamily="34" charset="0"/>
              </a:rPr>
              <a:t>Зира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кумин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) 15 г.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Кориандр горошек 20 г.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Кориандр мол. 20 г. 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Куркума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15 г.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Лук репчатый 10 г.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Мускатный орех 10 г. 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Паприка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15 г.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Паприка копченая 15 г. 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Перец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красный мол. 30 г.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Перец черный мол. 10 г.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Розмарин 10 г.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Тимьян 7 г.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Тмин 15 г.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Укроп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10 г.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  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Чеснок 20 г.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Чеснок копченый 15г. </a:t>
            </a:r>
          </a:p>
          <a:p>
            <a:endParaRPr lang="ru-RU" sz="1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307" y="1074280"/>
            <a:ext cx="4131281" cy="4802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216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ju.subbotina\Documents\ПРЕЗЕНТАЦИИ\2022\новые фоны\през айдиго_НЬЮ2022_слайд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" y="0"/>
            <a:ext cx="91423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77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84"/>
            <a:ext cx="9139808" cy="685485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86888" y="908720"/>
            <a:ext cx="386094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Сезон шашлыков традиционно 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с конца апреля по конец 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сентября.</a:t>
            </a:r>
          </a:p>
          <a:p>
            <a:pPr algn="ctr"/>
            <a:endParaRPr lang="ru-RU" sz="1400" b="1" dirty="0">
              <a:latin typeface="Arial" pitchFamily="34" charset="0"/>
              <a:cs typeface="Arial" pitchFamily="34" charset="0"/>
            </a:endParaRPr>
          </a:p>
          <a:p>
            <a:r>
              <a:rPr lang="ru-RU" sz="1400" dirty="0">
                <a:latin typeface="Arial" pitchFamily="34" charset="0"/>
                <a:cs typeface="Arial" pitchFamily="34" charset="0"/>
              </a:rPr>
              <a:t>Пик спроса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май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, на этот месяц приходятся продолжительные праздники, которые россияне традиционно проводят за городом на пикниках.</a:t>
            </a:r>
          </a:p>
          <a:p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400" dirty="0">
                <a:latin typeface="Arial" pitchFamily="34" charset="0"/>
                <a:cs typeface="Arial" pitchFamily="34" charset="0"/>
              </a:rPr>
              <a:t>С каждым годом растёт число потребителей предпочитающих самостоятельно заготавливать мясо для шашлыка, это вызвано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недоверием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к готовым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полуфабрикатам</a:t>
            </a:r>
          </a:p>
          <a:p>
            <a:endParaRPr lang="ru-RU" sz="1400" dirty="0">
              <a:latin typeface="Arial" pitchFamily="34" charset="0"/>
              <a:cs typeface="Arial" pitchFamily="34" charset="0"/>
            </a:endParaRPr>
          </a:p>
          <a:p>
            <a:r>
              <a:rPr lang="ru-RU" sz="1400" dirty="0">
                <a:latin typeface="Arial" pitchFamily="34" charset="0"/>
                <a:cs typeface="Arial" pitchFamily="34" charset="0"/>
              </a:rPr>
              <a:t>Продажи мая и июня составляют 60% годовых продаж маринадов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Средние продажи позиции маринада на один магазин в месяц в период с мая-июль: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Гипермаркет                   70-80 шт./мес.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Супермаркет                   30-40 шт./мес.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Дискаунтер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                     15-20 шт./мес.</a:t>
            </a:r>
          </a:p>
          <a:p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79987"/>
            <a:ext cx="3984079" cy="2386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560" y="3520821"/>
            <a:ext cx="4117477" cy="232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860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" y="20284"/>
            <a:ext cx="9139808" cy="685485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08964" y="1031666"/>
            <a:ext cx="3860940" cy="4724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b="1" dirty="0">
                <a:latin typeface="Arial" pitchFamily="34" charset="0"/>
                <a:cs typeface="Arial" pitchFamily="34" charset="0"/>
              </a:rPr>
              <a:t>МАРИНАДЫ</a:t>
            </a:r>
          </a:p>
          <a:p>
            <a:pPr algn="ctr"/>
            <a:endParaRPr lang="ru-RU" sz="1400" b="1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Самые «покупаемые» наименования и востребованные вкусы.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Подходят для маринования любого вида мяса. Универсальность по применению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Оптимальное соотношение  пачка = одно использование, 1,5кг. мяса</a:t>
            </a:r>
          </a:p>
          <a:p>
            <a:pPr algn="ctr"/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АССОРТИМЕНТ</a:t>
            </a:r>
          </a:p>
          <a:p>
            <a:pPr algn="ctr"/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Маринад сухой "Кавказский"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Great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BBQ 35 г. 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Маринад сухой "Классический"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Great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BBQ 35 г. 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Приправа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Супергриль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Great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BBQ 30 г. 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4" descr="\\Server2003\e\Айдиго_БМЦ\! Маркетинг\ФОТО ассортимента\КОЛЛАЖИ\Маринады BBQ\Линейка BBQ  для слайд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765" y="1078040"/>
            <a:ext cx="4091124" cy="476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18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" y="20284"/>
            <a:ext cx="9139808" cy="68548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3568" y="1153007"/>
            <a:ext cx="396044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НАБОРЫ ДЛЯ МАРИНОВАНИЯ «ПЕРЧЕС»</a:t>
            </a:r>
          </a:p>
          <a:p>
            <a:pPr algn="ctr"/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 Применение круглый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год. Три рецепта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приготовления- на мангале, в духовке, в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микроволновке;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Универсальные смеси для любого вида мяса;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Прочный пакет тройного применения: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Маринование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Транспортировка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Запекание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Маринад для шашлыка "Пикантный" 30 г, с пакетом д/маринования и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запекания</a:t>
            </a:r>
          </a:p>
          <a:p>
            <a:pPr marL="285750" indent="-285750">
              <a:buFont typeface="Arial" pitchFamily="34" charset="0"/>
              <a:buChar char="•"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Маринад для шашлыка "Универсальный" 30 г, с пакетом д/маринования и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запекания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endParaRPr lang="ru-RU" sz="1400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28704" r="58229" b="9699"/>
          <a:stretch/>
        </p:blipFill>
        <p:spPr bwMode="auto">
          <a:xfrm>
            <a:off x="4596824" y="1070659"/>
            <a:ext cx="4079632" cy="480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832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" y="20284"/>
            <a:ext cx="9139808" cy="68548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9509" y="1196752"/>
            <a:ext cx="410445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Arial" pitchFamily="34" charset="0"/>
                <a:cs typeface="Arial" pitchFamily="34" charset="0"/>
              </a:rPr>
              <a:t>КЛАССИЧЕСКИЕ ПРЯНОСТИ ДЛЯ МЯСА.</a:t>
            </a:r>
          </a:p>
          <a:p>
            <a:pPr algn="ctr"/>
            <a:endParaRPr lang="ru-RU" sz="14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Универсальные «мясные» приправы  сезонный рост в 10%-50% в весенне-летний период. </a:t>
            </a:r>
          </a:p>
          <a:p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Приправа шашлык 30 г. 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Приправа Шашлык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пикантный,острый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30 г.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Приправа аджика 30 г. 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Приправа для Мяса (универсальная) 30 г.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Приправа плов 30 г. 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Приправа свинина 30 г. 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Приправа Свинина по-европейски 30 г. 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Приправа Чеснок и Перец 30 г. 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Смесь шесть перцев 10 г. 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Соль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Сванская 230 г. </a:t>
            </a:r>
            <a:endParaRPr lang="ru-RU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1071448"/>
            <a:ext cx="4075496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617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" y="20284"/>
            <a:ext cx="9139808" cy="68548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9509" y="1196752"/>
            <a:ext cx="401650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Arial" pitchFamily="34" charset="0"/>
                <a:cs typeface="Arial" pitchFamily="34" charset="0"/>
              </a:rPr>
              <a:t>ПРИПРАВЫ ДЛЯ ПТИЦЫ.</a:t>
            </a:r>
          </a:p>
          <a:p>
            <a:pPr algn="ctr"/>
            <a:endParaRPr lang="ru-RU" sz="14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Приправы к курице и индейке - самый большой сегмент рынка специй, доля продаж в год  11,5%. Приправы для птицы растут на 8% в год в рублях, быстрее, чем все остальные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сегменты</a:t>
            </a:r>
          </a:p>
          <a:p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Приправа курочка 30 г. 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Приправа Курочка острая с перцем Чили и имбирем 30 г. 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Приправа Курочка румяная с розмарином и чесноком 30 г. 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Приправа Плов с курицей 30 г. 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Приправа цыпленок таб. 30 г. 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Приправа Индейка сочная 30 г. </a:t>
            </a:r>
            <a:endParaRPr lang="ru-RU" sz="1400" dirty="0"/>
          </a:p>
        </p:txBody>
      </p:sp>
      <p:pic>
        <p:nvPicPr>
          <p:cNvPr id="7" name="Picture 2" descr="\\Server2003\e\Айдиго_БМЦ\! Маркетинг\ФОТО ассортимента\КОЛЛАЖИ\Пряности и приправы\2.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577" y="1064696"/>
            <a:ext cx="4094308" cy="476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68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" y="30877"/>
            <a:ext cx="9139808" cy="68548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9509" y="1196752"/>
            <a:ext cx="4016507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dirty="0">
                <a:latin typeface="Arial" pitchFamily="34" charset="0"/>
                <a:cs typeface="Arial" pitchFamily="34" charset="0"/>
              </a:rPr>
              <a:t>ПРИПРАВЫ ДЛЯ ОВОЩНЫХ САЛАТОВ.</a:t>
            </a:r>
          </a:p>
          <a:p>
            <a:pPr lvl="0" algn="ctr"/>
            <a:endParaRPr lang="ru-RU" sz="1400" b="1" dirty="0"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1400" dirty="0">
                <a:latin typeface="Arial" pitchFamily="34" charset="0"/>
                <a:cs typeface="Arial" pitchFamily="34" charset="0"/>
              </a:rPr>
              <a:t>По рекомендациям диетологов идеальные компаньоны шашлыка овощные салаты заправленные оливковым маслом и зеленью.</a:t>
            </a:r>
          </a:p>
          <a:p>
            <a:pPr lvl="0"/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lvl="0"/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285750" lvl="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Итальянские травы 10 г. 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285750" lvl="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Приправа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для корейских салатов 30 г. </a:t>
            </a:r>
          </a:p>
          <a:p>
            <a:pPr marL="285750" lvl="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Приправа для овощных салатов 30 г. </a:t>
            </a:r>
          </a:p>
          <a:p>
            <a:pPr marL="285750" lvl="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Приправа карри 30 г. </a:t>
            </a:r>
          </a:p>
          <a:p>
            <a:pPr marL="285750" lvl="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Приправа универсальная 30 г. </a:t>
            </a:r>
          </a:p>
          <a:p>
            <a:pPr marL="285750" lvl="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Прованские травы 10 г. </a:t>
            </a:r>
          </a:p>
          <a:p>
            <a:pPr marL="285750" lvl="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Средиземноморские травы 10г. </a:t>
            </a:r>
            <a:endParaRPr lang="ru-RU" sz="1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992" y="1080923"/>
            <a:ext cx="4076464" cy="475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429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" y="0"/>
            <a:ext cx="9139808" cy="68548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9509" y="1196752"/>
            <a:ext cx="4016507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dirty="0">
                <a:latin typeface="Arial" pitchFamily="34" charset="0"/>
                <a:cs typeface="Arial" pitchFamily="34" charset="0"/>
              </a:rPr>
              <a:t>ПРИПРАВЫ </a:t>
            </a:r>
          </a:p>
          <a:p>
            <a:pPr lvl="0" algn="ctr"/>
            <a:r>
              <a:rPr lang="ru-RU" sz="1400" b="1" dirty="0">
                <a:latin typeface="Arial" pitchFamily="34" charset="0"/>
                <a:cs typeface="Arial" pitchFamily="34" charset="0"/>
              </a:rPr>
              <a:t>«ВСЕГДА ПОД РУКОЙ».</a:t>
            </a:r>
          </a:p>
          <a:p>
            <a:pPr lvl="0" algn="ctr"/>
            <a:endParaRPr lang="ru-RU" sz="1400" b="1" dirty="0"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1400" dirty="0">
                <a:latin typeface="Arial" pitchFamily="34" charset="0"/>
                <a:cs typeface="Arial" pitchFamily="34" charset="0"/>
              </a:rPr>
              <a:t>Удобная форма баночки со сдвигающейся крышкой будет актуальна при использовании на отдыхе.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Топовые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приправы помогут сделать вкус блюд, приготовленных на природе, ещё насыщеннее</a:t>
            </a:r>
          </a:p>
          <a:p>
            <a:pPr lvl="0" algn="ctr"/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285750" lvl="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Паприка молотая 41 г. 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285750" lvl="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Приправа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для курицы 60 г. </a:t>
            </a:r>
          </a:p>
          <a:p>
            <a:pPr marL="285750" lvl="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Приправа для салатов 46 г. </a:t>
            </a:r>
          </a:p>
          <a:p>
            <a:pPr marL="285750" lvl="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Приправа карри 43 г. </a:t>
            </a:r>
          </a:p>
          <a:p>
            <a:pPr marL="285750" lvl="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Приправа Универсальная 63 г. </a:t>
            </a:r>
          </a:p>
          <a:p>
            <a:pPr marL="285750" lvl="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Прованские травы 17 г. </a:t>
            </a:r>
          </a:p>
          <a:p>
            <a:pPr marL="285750" lvl="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Приправа для супа 40 г. </a:t>
            </a:r>
            <a:endParaRPr lang="ru-RU" sz="1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8"/>
          <a:stretch/>
        </p:blipFill>
        <p:spPr bwMode="auto">
          <a:xfrm>
            <a:off x="4579529" y="1052736"/>
            <a:ext cx="4141138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596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" y="30877"/>
            <a:ext cx="9139808" cy="68548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9509" y="1196752"/>
            <a:ext cx="4016507" cy="472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ПРОДУКЦИЯ В БАНОЧКАХ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  <a:p>
            <a:pPr lvl="0" algn="ctr">
              <a:lnSpc>
                <a:spcPct val="150000"/>
              </a:lnSpc>
            </a:pPr>
            <a:endParaRPr lang="ru-RU" sz="1400" b="1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Аромат и вкус приправы сохраняется дольше.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Практичность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и удобство в использовании на природе.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Увеличенный объем 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(в сравнении с обычной пачкой) – это еще больше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приправ для любимых блюд на пикнике.</a:t>
            </a:r>
          </a:p>
          <a:p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Аджика жгучая 110 г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Базилик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в банке 40 г. 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Паприка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молотая в банке 55 г.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Паприка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копченая в банке 70 г.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Перец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красный острый в банке 60 г. 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Перец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черный молотый в банке 80 г.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Приправа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для мяса в банке 80 г.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Приправа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для шашлыка в банке 90 г. 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Смесь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перцев горошком в банке 65 г. 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Хмели-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сунели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в банке 75 г.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Чеснок+перец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в банке 95 г. </a:t>
            </a:r>
            <a:endParaRPr lang="ru-RU" sz="14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8" b="10779"/>
          <a:stretch/>
        </p:blipFill>
        <p:spPr bwMode="auto">
          <a:xfrm>
            <a:off x="4609947" y="1052736"/>
            <a:ext cx="4138517" cy="4806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75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12382</TotalTime>
  <Words>719</Words>
  <Application>Microsoft Office PowerPoint</Application>
  <PresentationFormat>Экран (4:3)</PresentationFormat>
  <Paragraphs>127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Бабицын Руслан</dc:creator>
  <cp:lastModifiedBy>Субботина Юлия</cp:lastModifiedBy>
  <cp:revision>240</cp:revision>
  <dcterms:created xsi:type="dcterms:W3CDTF">2016-04-01T11:13:17Z</dcterms:created>
  <dcterms:modified xsi:type="dcterms:W3CDTF">2022-05-20T10:29:07Z</dcterms:modified>
</cp:coreProperties>
</file>