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9" r:id="rId2"/>
    <p:sldId id="272" r:id="rId3"/>
    <p:sldId id="257" r:id="rId4"/>
    <p:sldId id="273" r:id="rId5"/>
    <p:sldId id="277" r:id="rId6"/>
    <p:sldId id="278" r:id="rId7"/>
    <p:sldId id="283" r:id="rId8"/>
    <p:sldId id="285" r:id="rId9"/>
    <p:sldId id="286" r:id="rId10"/>
    <p:sldId id="260" r:id="rId11"/>
    <p:sldId id="279" r:id="rId12"/>
    <p:sldId id="287" r:id="rId13"/>
    <p:sldId id="288" r:id="rId14"/>
    <p:sldId id="289" r:id="rId15"/>
    <p:sldId id="290" r:id="rId16"/>
    <p:sldId id="284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DE32C-4424-4955-9214-0256C92AA872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0F731-EB09-46F8-9AB9-B9D4F9FBE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802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0F731-EB09-46F8-9AB9-B9D4F9FBE71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40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320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010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28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113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98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62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042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5777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55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13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28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022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19872" y="4365104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ПОДАРОЧНЫЕ НАБОРЫ</a:t>
            </a:r>
            <a:endParaRPr lang="ru-RU" sz="4000" i="1" dirty="0"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4826769"/>
            <a:ext cx="4608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891C2F"/>
                </a:solidFill>
                <a:latin typeface="Monotype Corsiva" panose="03010101010201010101" pitchFamily="66" charset="0"/>
                <a:cs typeface="Arial" pitchFamily="34" charset="0"/>
              </a:rPr>
              <a:t>с Вашим Логотипом</a:t>
            </a:r>
          </a:p>
        </p:txBody>
      </p:sp>
    </p:spTree>
    <p:extLst>
      <p:ext uri="{BB962C8B-B14F-4D97-AF65-F5344CB8AC3E}">
        <p14:creationId xmlns:p14="http://schemas.microsoft.com/office/powerpoint/2010/main" val="371366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8600" y="1187791"/>
            <a:ext cx="374441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Набор 4 мельницы «Перчес</a:t>
            </a:r>
            <a:r>
              <a:rPr lang="ru-RU" sz="1400" b="1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» </a:t>
            </a:r>
          </a:p>
          <a:p>
            <a:pPr algn="ctr"/>
            <a:r>
              <a:rPr lang="ru-RU" sz="1400" b="1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(возможна индивидуальная обечайка)</a:t>
            </a:r>
            <a:endParaRPr lang="ru-RU" sz="1400" b="1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     Элегантные мельнички, в подарочной упаковке, придутся по вкусу всем тем, кто любит готовить с легкостью. </a:t>
            </a:r>
          </a:p>
          <a:p>
            <a:endParaRPr lang="ru-RU" sz="1200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     В набор входят самые популярные смеси и пряности.  </a:t>
            </a:r>
            <a:endParaRPr lang="ru-RU" sz="1200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Состав набора, мельницы:</a:t>
            </a:r>
            <a:endParaRPr lang="ru-RU" sz="1200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«Итальянские травы», </a:t>
            </a:r>
            <a:endParaRPr lang="ru-RU" sz="1200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«Для мяса», </a:t>
            </a:r>
            <a:endParaRPr lang="ru-RU" sz="1200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Гималайская соль</a:t>
            </a:r>
            <a:endParaRPr lang="ru-RU" sz="1200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смесь перцев 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«Пикантная»</a:t>
            </a:r>
          </a:p>
          <a:p>
            <a:pPr marL="171450" indent="-171450">
              <a:buFont typeface="Arial" pitchFamily="34" charset="0"/>
              <a:buChar char="•"/>
            </a:pPr>
            <a:endParaRPr lang="ru-RU" sz="1200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     </a:t>
            </a:r>
            <a:endParaRPr lang="ru-RU" sz="1200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     Набор выпускается как в подарочной упаковке (к праздникам), так и в универсальной, для продаж в любой сезон.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92623"/>
            <a:ext cx="3020837" cy="4272754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110288"/>
              </p:ext>
            </p:extLst>
          </p:nvPr>
        </p:nvGraphicFramePr>
        <p:xfrm>
          <a:off x="863929" y="5085184"/>
          <a:ext cx="3636154" cy="567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144"/>
                <a:gridCol w="504056"/>
                <a:gridCol w="432048"/>
                <a:gridCol w="576064"/>
                <a:gridCol w="827842"/>
              </a:tblGrid>
              <a:tr h="1441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Мин. тираж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вес/гр.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срок </a:t>
                      </a:r>
                      <a:r>
                        <a:rPr lang="ru-RU" sz="900" b="1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годности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Цена, руб.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3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Набор 4 мельницы Перчес 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 </a:t>
                      </a:r>
                      <a:r>
                        <a:rPr lang="ru-RU" sz="900" b="1" u="none" strike="noStrike" dirty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мес.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595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0" t="5748" r="23653" b="4821"/>
          <a:stretch/>
        </p:blipFill>
        <p:spPr>
          <a:xfrm>
            <a:off x="5220072" y="3717032"/>
            <a:ext cx="314118" cy="86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7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576" y="1052736"/>
            <a:ext cx="3816423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«Экзотика» </a:t>
            </a:r>
          </a:p>
          <a:p>
            <a:pPr algn="ctr"/>
            <a:r>
              <a:rPr lang="ru-RU" sz="1400" b="1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Набор </a:t>
            </a:r>
            <a:r>
              <a:rPr lang="ru-RU" sz="1400" b="1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6 экзотических </a:t>
            </a:r>
            <a:r>
              <a:rPr lang="ru-RU" sz="1400" b="1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приправ</a:t>
            </a:r>
          </a:p>
          <a:p>
            <a:pPr algn="ctr"/>
            <a:r>
              <a:rPr lang="ru-RU" sz="1400" b="1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(возможна индивидуальная обечайка)</a:t>
            </a:r>
            <a:endParaRPr lang="ru-RU" sz="1400" b="1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Подарочный набор «Экзотика» - это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6 приправ из разных уголков Земли: Япония, Испания, Африка, Америка, Мексика, Аргентина</a:t>
            </a:r>
            <a:b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</a:br>
            <a:endParaRPr lang="ru-RU" sz="1200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Состав набора: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• </a:t>
            </a:r>
            <a:r>
              <a:rPr lang="ru-RU" sz="1200" b="1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200" b="1" dirty="0" err="1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Шичими</a:t>
            </a:r>
            <a:r>
              <a:rPr lang="ru-RU" sz="1200" b="1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Тогараши</a:t>
            </a:r>
            <a:r>
              <a:rPr lang="ru-RU" sz="1200" b="1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 - традиционная японская смесь «семи специй» </a:t>
            </a:r>
            <a:endParaRPr lang="en-US" sz="1200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200" b="1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200" b="1" dirty="0" err="1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Каджун</a:t>
            </a:r>
            <a:r>
              <a:rPr lang="ru-RU" sz="1200" b="1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 - острая смесь пряных трав и перцев 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200" b="1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«Рас-эль-</a:t>
            </a:r>
            <a:r>
              <a:rPr lang="ru-RU" sz="1200" b="1" dirty="0" err="1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ханут</a:t>
            </a:r>
            <a:r>
              <a:rPr lang="ru-RU" sz="1200" b="1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 - классика арабской кухни. Дурманящая смесь из имбиря, мускатного ореха и 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корицы.</a:t>
            </a:r>
          </a:p>
          <a:p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200" b="1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200" b="1" dirty="0" err="1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Чимичурри</a:t>
            </a:r>
            <a:r>
              <a:rPr lang="ru-RU" sz="1200" b="1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 - основа для известного соуса из 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Аргентины</a:t>
            </a:r>
            <a:r>
              <a:rPr lang="en-US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/</a:t>
            </a:r>
          </a:p>
          <a:p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200" b="1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«Гриль-</a:t>
            </a:r>
            <a:r>
              <a:rPr lang="ru-RU" sz="1200" b="1" dirty="0" err="1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карне</a:t>
            </a:r>
            <a:r>
              <a:rPr lang="ru-RU" sz="1200" b="1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 - воплощение испанской страсти: яркая смесь из копченой паприки, томатов и жгучих перцев. </a:t>
            </a:r>
            <a:endParaRPr lang="en-US" sz="1200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200" b="1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«Майя»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 - сложная остро-сладкая смесь какао и терпких пряностей для приготовления густых соусов к птице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b="1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96753"/>
            <a:ext cx="2749121" cy="3888432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915871"/>
              </p:ext>
            </p:extLst>
          </p:nvPr>
        </p:nvGraphicFramePr>
        <p:xfrm>
          <a:off x="4920571" y="5270972"/>
          <a:ext cx="3636154" cy="567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1898"/>
                <a:gridCol w="504056"/>
                <a:gridCol w="432048"/>
                <a:gridCol w="576064"/>
                <a:gridCol w="792088"/>
              </a:tblGrid>
              <a:tr h="1441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Мин.</a:t>
                      </a:r>
                      <a:r>
                        <a:rPr lang="ru-RU" sz="900" b="1" u="none" strike="noStrike" baseline="0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тираж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вес/гр.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срок </a:t>
                      </a:r>
                      <a:r>
                        <a:rPr lang="ru-RU" sz="900" b="1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годности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Цена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3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Экзотика, Набор 6 экзотических приправ 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220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 </a:t>
                      </a:r>
                      <a:r>
                        <a:rPr lang="ru-RU" sz="900" b="1" u="none" strike="noStrike" dirty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мес.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465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32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-1"/>
            <a:ext cx="9160412" cy="687030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1148745"/>
            <a:ext cx="380821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Подарочный набор иван-чай</a:t>
            </a:r>
            <a:r>
              <a:rPr lang="ru-RU" sz="1400" b="1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«Коллекция»</a:t>
            </a:r>
          </a:p>
          <a:p>
            <a:pPr algn="ctr"/>
            <a:r>
              <a:rPr lang="ru-RU" sz="1400" b="1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(возможна индивидуальная обечайка)</a:t>
            </a:r>
          </a:p>
          <a:p>
            <a:pPr algn="ctr"/>
            <a:endParaRPr lang="ru-RU" sz="1400" b="1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  Айдиго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в подарочном наборе «Коллекция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Разнообразие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сортов и вкусовых сочетаний иван-чая, представленных в удобной и функциональной упаковке 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саше. Иван-чай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– продукт здорового питания, насыщен микроэлементами, витаминами и не содержит кофеин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b="1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СОСТАВ: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ИВАН-ЧАЙ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ИММУНИТЕТ. Купаж ферментированного иван-чая с черной 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смородиной. </a:t>
            </a:r>
            <a:endParaRPr lang="en-US" sz="1200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ИВАН-ЧАЙ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АНТИСТРЕСС. Благородный иван-чай с ромашкой и 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мятой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200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ИВАН-ЧАЙ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КРАСОТА. Соблазнительный иван-чай с малиной и ароматом 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клубники.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ИВАН-ЧАЙ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МЕДОВЫЙ СПАС. Крепкий иван-чай, собранный в период цветения 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медоносов.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ИВАН-ЧАЙ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УТРЕННЯЯ РОСА. Легкий и нежный иван-чай, ферментированный в 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росе.</a:t>
            </a:r>
            <a:endParaRPr lang="ru-RU" sz="1100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11113" r="14615" b="12036"/>
          <a:stretch/>
        </p:blipFill>
        <p:spPr>
          <a:xfrm>
            <a:off x="4911137" y="2780928"/>
            <a:ext cx="2490078" cy="20371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1" t="10417" r="17816" b="11553"/>
          <a:stretch/>
        </p:blipFill>
        <p:spPr>
          <a:xfrm>
            <a:off x="6156176" y="1147067"/>
            <a:ext cx="2247966" cy="2044884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876654"/>
              </p:ext>
            </p:extLst>
          </p:nvPr>
        </p:nvGraphicFramePr>
        <p:xfrm>
          <a:off x="5076056" y="5085184"/>
          <a:ext cx="3146216" cy="7570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5727"/>
                <a:gridCol w="423001"/>
                <a:gridCol w="326575"/>
                <a:gridCol w="507635"/>
                <a:gridCol w="663278"/>
              </a:tblGrid>
              <a:tr h="336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Мин. тираж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вес/гр.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срок </a:t>
                      </a:r>
                      <a:r>
                        <a:rPr lang="ru-RU" sz="900" b="1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годности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Цена, руб.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Подарочный набор Иван-чай Коллекция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 </a:t>
                      </a:r>
                      <a:r>
                        <a:rPr lang="ru-RU" sz="900" b="1" u="none" strike="noStrike" dirty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мес.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350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18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1089029"/>
            <a:ext cx="381642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Русский </a:t>
            </a:r>
            <a:r>
              <a:rPr lang="ru-RU" sz="1400" b="1" dirty="0" err="1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Пуэр</a:t>
            </a:r>
            <a:endParaRPr lang="ru-RU" sz="1400" b="1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(возможна индивидуальная наклейка)</a:t>
            </a:r>
          </a:p>
          <a:p>
            <a:pPr algn="ctr"/>
            <a:endParaRPr lang="ru-RU" sz="1200" b="1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Прессованный иван-чай – русский </a:t>
            </a:r>
            <a:r>
              <a:rPr lang="ru-RU" sz="1200" dirty="0" err="1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пуэр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! Лист кипрея, спрессованный в блин, проходит дополнительную ферментацию, поэтому он не только не портится со временем, а 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наоборот -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повышает свои полезные свойства и приобретает более яркий и насыщенный вкус! Чем старше прессованный иван-чай – тем он становится лучше. </a:t>
            </a:r>
          </a:p>
          <a:p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Прессованный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иван-чай в подарочной упаковке станет полезным и оригинальным подарком для близких людей и изысканным комплиментом деловым 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партнерам</a:t>
            </a:r>
            <a:endParaRPr lang="ru-RU" sz="1000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endParaRPr lang="ru-RU" sz="900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473725"/>
              </p:ext>
            </p:extLst>
          </p:nvPr>
        </p:nvGraphicFramePr>
        <p:xfrm>
          <a:off x="776395" y="4153116"/>
          <a:ext cx="3867613" cy="1043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5406"/>
                <a:gridCol w="432048"/>
                <a:gridCol w="288032"/>
                <a:gridCol w="576064"/>
                <a:gridCol w="576063"/>
              </a:tblGrid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>
                          <a:solidFill>
                            <a:srgbClr val="891C2F"/>
                          </a:solidFill>
                          <a:effectLst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>
                          <a:solidFill>
                            <a:srgbClr val="891C2F"/>
                          </a:solidFill>
                          <a:effectLst/>
                        </a:rPr>
                        <a:t>Мин. тираж</a:t>
                      </a:r>
                      <a:endParaRPr lang="ru-RU" sz="1000" b="1" i="0" u="none" strike="noStrike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>
                          <a:solidFill>
                            <a:srgbClr val="891C2F"/>
                          </a:solidFill>
                          <a:effectLst/>
                        </a:rPr>
                        <a:t>вес/гр.</a:t>
                      </a:r>
                      <a:endParaRPr lang="ru-RU" sz="1000" b="1" i="0" u="none" strike="noStrike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>
                          <a:solidFill>
                            <a:srgbClr val="891C2F"/>
                          </a:solidFill>
                          <a:effectLst/>
                        </a:rPr>
                        <a:t>срок годности</a:t>
                      </a:r>
                      <a:endParaRPr lang="ru-RU" sz="1000" b="1" i="0" u="none" strike="noStrike" dirty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>
                          <a:solidFill>
                            <a:srgbClr val="891C2F"/>
                          </a:solidFill>
                          <a:effectLst/>
                        </a:rPr>
                        <a:t>Цена, руб</a:t>
                      </a:r>
                      <a:endParaRPr lang="ru-RU" sz="1000" b="1" i="0" u="none" strike="noStrike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solidFill>
                            <a:srgbClr val="891C2F"/>
                          </a:solidFill>
                          <a:effectLst/>
                        </a:rPr>
                        <a:t>Иван-чай прессованный </a:t>
                      </a:r>
                      <a:r>
                        <a:rPr lang="ru-RU" sz="1000" b="1" u="none" strike="noStrike" dirty="0" err="1">
                          <a:solidFill>
                            <a:srgbClr val="891C2F"/>
                          </a:solidFill>
                          <a:effectLst/>
                        </a:rPr>
                        <a:t>Айдиго</a:t>
                      </a:r>
                      <a:endParaRPr lang="ru-RU" sz="1000" b="1" i="0" u="none" strike="noStrike" dirty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solidFill>
                            <a:srgbClr val="891C2F"/>
                          </a:solidFill>
                          <a:effectLst/>
                        </a:rPr>
                        <a:t>20</a:t>
                      </a:r>
                      <a:endParaRPr lang="ru-RU" sz="1000" b="1" i="0" u="none" strike="noStrike" dirty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>
                          <a:solidFill>
                            <a:srgbClr val="891C2F"/>
                          </a:solidFill>
                          <a:effectLst/>
                        </a:rPr>
                        <a:t>55</a:t>
                      </a:r>
                      <a:endParaRPr lang="ru-RU" sz="1000" b="1" i="0" u="none" strike="noStrike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>
                          <a:solidFill>
                            <a:srgbClr val="891C2F"/>
                          </a:solidFill>
                          <a:effectLst/>
                        </a:rPr>
                        <a:t>72 мес.</a:t>
                      </a:r>
                      <a:endParaRPr lang="ru-RU" sz="1000" b="1" i="0" u="none" strike="noStrike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>
                          <a:solidFill>
                            <a:srgbClr val="891C2F"/>
                          </a:solidFill>
                          <a:effectLst/>
                        </a:rPr>
                        <a:t>264,41</a:t>
                      </a:r>
                      <a:endParaRPr lang="ru-RU" sz="1000" b="1" i="0" u="none" strike="noStrike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891C2F"/>
                          </a:solidFill>
                          <a:effectLst/>
                        </a:rPr>
                        <a:t>Иван-чай прессованный </a:t>
                      </a:r>
                      <a:r>
                        <a:rPr lang="ru-RU" sz="1000" b="1" u="none" strike="noStrike" dirty="0" err="1">
                          <a:solidFill>
                            <a:srgbClr val="891C2F"/>
                          </a:solidFill>
                          <a:effectLst/>
                        </a:rPr>
                        <a:t>Айдиго</a:t>
                      </a:r>
                      <a:r>
                        <a:rPr lang="ru-RU" sz="1000" b="1" u="none" strike="noStrike" dirty="0">
                          <a:solidFill>
                            <a:srgbClr val="891C2F"/>
                          </a:solidFill>
                          <a:effectLst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891C2F"/>
                          </a:solidFill>
                          <a:effectLst/>
                        </a:rPr>
                        <a:t>10</a:t>
                      </a:r>
                      <a:endParaRPr lang="ru-RU" sz="1000" b="1" i="0" u="none" strike="noStrike" dirty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>
                          <a:solidFill>
                            <a:srgbClr val="891C2F"/>
                          </a:solidFill>
                          <a:effectLst/>
                        </a:rPr>
                        <a:t>168</a:t>
                      </a:r>
                      <a:endParaRPr lang="ru-RU" sz="1000" b="1" i="0" u="none" strike="noStrike" dirty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solidFill>
                            <a:srgbClr val="891C2F"/>
                          </a:solidFill>
                          <a:effectLst/>
                        </a:rPr>
                        <a:t>72 мес.</a:t>
                      </a:r>
                      <a:endParaRPr lang="ru-RU" sz="1000" b="1" i="0" u="none" strike="noStrike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solidFill>
                            <a:srgbClr val="891C2F"/>
                          </a:solidFill>
                          <a:effectLst/>
                        </a:rPr>
                        <a:t>752,54</a:t>
                      </a:r>
                      <a:endParaRPr lang="ru-RU" sz="1000" b="1" i="0" u="none" strike="noStrike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solidFill>
                            <a:srgbClr val="891C2F"/>
                          </a:solidFill>
                          <a:effectLst/>
                        </a:rPr>
                        <a:t>Иван-чай прессованный Айдиго </a:t>
                      </a:r>
                      <a:endParaRPr lang="ru-RU" sz="1000" b="1" i="0" u="none" strike="noStrike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solidFill>
                            <a:srgbClr val="891C2F"/>
                          </a:solidFill>
                          <a:effectLst/>
                        </a:rPr>
                        <a:t>10</a:t>
                      </a:r>
                      <a:endParaRPr lang="ru-RU" sz="1000" b="1" i="0" u="none" strike="noStrike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>
                          <a:solidFill>
                            <a:srgbClr val="891C2F"/>
                          </a:solidFill>
                          <a:effectLst/>
                        </a:rPr>
                        <a:t>293</a:t>
                      </a:r>
                      <a:endParaRPr lang="ru-RU" sz="1000" b="1" i="0" u="none" strike="noStrike" dirty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891C2F"/>
                          </a:solidFill>
                          <a:effectLst/>
                        </a:rPr>
                        <a:t>72 мес.</a:t>
                      </a:r>
                      <a:endParaRPr lang="ru-RU" sz="1000" b="1" i="0" u="none" strike="noStrike" dirty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891C2F"/>
                          </a:solidFill>
                          <a:effectLst/>
                        </a:rPr>
                        <a:t>1484,75</a:t>
                      </a:r>
                      <a:endParaRPr lang="ru-RU" sz="1000" b="1" i="0" u="none" strike="noStrike" dirty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solidFill>
                            <a:srgbClr val="891C2F"/>
                          </a:solidFill>
                          <a:effectLst/>
                        </a:rPr>
                        <a:t>Иван-чай прессованный Айдиго </a:t>
                      </a:r>
                      <a:endParaRPr lang="ru-RU" sz="1000" b="1" i="0" u="none" strike="noStrike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solidFill>
                            <a:srgbClr val="891C2F"/>
                          </a:solidFill>
                          <a:effectLst/>
                        </a:rPr>
                        <a:t>10</a:t>
                      </a:r>
                      <a:endParaRPr lang="ru-RU" sz="1000" b="1" i="0" u="none" strike="noStrike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>
                          <a:solidFill>
                            <a:srgbClr val="891C2F"/>
                          </a:solidFill>
                          <a:effectLst/>
                        </a:rPr>
                        <a:t>368</a:t>
                      </a:r>
                      <a:endParaRPr lang="ru-RU" sz="1000" b="1" i="0" u="none" strike="noStrike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891C2F"/>
                          </a:solidFill>
                          <a:effectLst/>
                        </a:rPr>
                        <a:t>72 мес.</a:t>
                      </a:r>
                      <a:endParaRPr lang="ru-RU" sz="1000" b="1" i="0" u="none" strike="noStrike" dirty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891C2F"/>
                          </a:solidFill>
                          <a:effectLst/>
                        </a:rPr>
                        <a:t>2176,27</a:t>
                      </a:r>
                      <a:endParaRPr lang="ru-RU" sz="1000" b="1" i="0" u="none" strike="noStrike" dirty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pic>
        <p:nvPicPr>
          <p:cNvPr id="1025" name="Picture 1" descr="C:\Users\ju.subbotina\Documents\фото\Иван-чай\ИЧ 8 марта\ИЧ ап и имб_8марта_пре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5" t="9056" r="10287" b="7308"/>
          <a:stretch/>
        </p:blipFill>
        <p:spPr bwMode="auto">
          <a:xfrm>
            <a:off x="6962456" y="3036289"/>
            <a:ext cx="1434059" cy="154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679504" y="4581128"/>
            <a:ext cx="4464496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Подарочные индивидуальные обечайки на ассортимент иван-чая </a:t>
            </a:r>
          </a:p>
          <a:p>
            <a:endParaRPr lang="ru-RU" sz="900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597729"/>
              </p:ext>
            </p:extLst>
          </p:nvPr>
        </p:nvGraphicFramePr>
        <p:xfrm>
          <a:off x="4784448" y="5157192"/>
          <a:ext cx="3952356" cy="678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5405"/>
                <a:gridCol w="504056"/>
                <a:gridCol w="288032"/>
                <a:gridCol w="636791"/>
                <a:gridCol w="648072"/>
              </a:tblGrid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>
                          <a:solidFill>
                            <a:srgbClr val="891C2F"/>
                          </a:solidFill>
                          <a:effectLst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>
                          <a:solidFill>
                            <a:srgbClr val="891C2F"/>
                          </a:solidFill>
                          <a:effectLst/>
                        </a:rPr>
                        <a:t>Мин. тираж</a:t>
                      </a:r>
                      <a:endParaRPr lang="ru-RU" sz="1000" b="1" i="0" u="none" strike="noStrike" dirty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>
                          <a:solidFill>
                            <a:srgbClr val="891C2F"/>
                          </a:solidFill>
                          <a:effectLst/>
                        </a:rPr>
                        <a:t>вес/гр.</a:t>
                      </a:r>
                      <a:endParaRPr lang="ru-RU" sz="1000" b="1" i="0" u="none" strike="noStrike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>
                          <a:solidFill>
                            <a:srgbClr val="891C2F"/>
                          </a:solidFill>
                          <a:effectLst/>
                        </a:rPr>
                        <a:t>срок годности</a:t>
                      </a:r>
                      <a:endParaRPr lang="ru-RU" sz="1000" b="1" i="0" u="none" strike="noStrike" dirty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>
                          <a:solidFill>
                            <a:srgbClr val="891C2F"/>
                          </a:solidFill>
                          <a:effectLst/>
                        </a:rPr>
                        <a:t>Цена, руб</a:t>
                      </a:r>
                      <a:endParaRPr lang="ru-RU" sz="1000" b="1" i="0" u="none" strike="noStrike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solidFill>
                            <a:srgbClr val="891C2F"/>
                          </a:solidFill>
                          <a:effectLst/>
                        </a:rPr>
                        <a:t>Иван-чай </a:t>
                      </a:r>
                      <a:r>
                        <a:rPr lang="ru-RU" sz="1000" b="1" u="none" strike="noStrike" dirty="0" smtClean="0">
                          <a:solidFill>
                            <a:srgbClr val="891C2F"/>
                          </a:solidFill>
                          <a:effectLst/>
                        </a:rPr>
                        <a:t>листовой </a:t>
                      </a:r>
                      <a:r>
                        <a:rPr lang="ru-RU" sz="1000" b="1" u="none" strike="noStrike" dirty="0" err="1">
                          <a:solidFill>
                            <a:srgbClr val="891C2F"/>
                          </a:solidFill>
                          <a:effectLst/>
                        </a:rPr>
                        <a:t>Айдиго</a:t>
                      </a:r>
                      <a:endParaRPr lang="ru-RU" sz="1000" b="1" i="0" u="none" strike="noStrike" dirty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 smtClean="0">
                          <a:solidFill>
                            <a:srgbClr val="891C2F"/>
                          </a:solidFill>
                          <a:effectLst/>
                        </a:rPr>
                        <a:t>500</a:t>
                      </a:r>
                      <a:endParaRPr lang="ru-RU" sz="1000" b="1" i="0" u="none" strike="noStrike" dirty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 smtClean="0">
                          <a:solidFill>
                            <a:srgbClr val="891C2F"/>
                          </a:solidFill>
                          <a:effectLst/>
                        </a:rPr>
                        <a:t>84</a:t>
                      </a:r>
                      <a:endParaRPr lang="ru-RU" sz="1000" b="1" i="0" u="none" strike="noStrike" dirty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 smtClean="0">
                          <a:solidFill>
                            <a:srgbClr val="891C2F"/>
                          </a:solidFill>
                          <a:effectLst/>
                        </a:rPr>
                        <a:t>36 </a:t>
                      </a:r>
                      <a:r>
                        <a:rPr lang="ru-RU" sz="1000" b="1" u="none" strike="noStrike" dirty="0">
                          <a:solidFill>
                            <a:srgbClr val="891C2F"/>
                          </a:solidFill>
                          <a:effectLst/>
                        </a:rPr>
                        <a:t>мес.</a:t>
                      </a:r>
                      <a:endParaRPr lang="ru-RU" sz="1000" b="1" i="0" u="none" strike="noStrike" dirty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 smtClean="0">
                          <a:solidFill>
                            <a:srgbClr val="891C2F"/>
                          </a:solidFill>
                          <a:effectLst/>
                        </a:rPr>
                        <a:t>По запросу</a:t>
                      </a:r>
                      <a:endParaRPr lang="ru-RU" sz="1000" b="1" i="0" u="none" strike="noStrike" dirty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891C2F"/>
                          </a:solidFill>
                          <a:effectLst/>
                        </a:rPr>
                        <a:t>Иван-чай </a:t>
                      </a:r>
                      <a:r>
                        <a:rPr lang="ru-RU" sz="1000" b="1" u="none" strike="noStrike" dirty="0" smtClean="0">
                          <a:solidFill>
                            <a:srgbClr val="891C2F"/>
                          </a:solidFill>
                          <a:effectLst/>
                        </a:rPr>
                        <a:t>в пирамидках </a:t>
                      </a:r>
                      <a:r>
                        <a:rPr lang="ru-RU" sz="1000" b="1" u="none" strike="noStrike" dirty="0" err="1" smtClean="0">
                          <a:solidFill>
                            <a:srgbClr val="891C2F"/>
                          </a:solidFill>
                          <a:effectLst/>
                        </a:rPr>
                        <a:t>Айдиго</a:t>
                      </a:r>
                      <a:endParaRPr lang="ru-RU" sz="1000" b="1" i="0" u="none" strike="noStrike" dirty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solidFill>
                            <a:srgbClr val="891C2F"/>
                          </a:solidFill>
                          <a:effectLst/>
                        </a:rPr>
                        <a:t>500</a:t>
                      </a:r>
                      <a:endParaRPr lang="ru-RU" sz="1000" b="1" i="0" u="none" strike="noStrike" dirty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 smtClean="0">
                          <a:solidFill>
                            <a:srgbClr val="891C2F"/>
                          </a:solidFill>
                          <a:effectLst/>
                        </a:rPr>
                        <a:t>36</a:t>
                      </a:r>
                      <a:endParaRPr lang="ru-RU" sz="1000" b="1" i="0" u="none" strike="noStrike" dirty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solidFill>
                            <a:srgbClr val="891C2F"/>
                          </a:solidFill>
                          <a:effectLst/>
                        </a:rPr>
                        <a:t>36 </a:t>
                      </a:r>
                      <a:r>
                        <a:rPr lang="ru-RU" sz="1000" b="1" u="none" strike="noStrike" dirty="0">
                          <a:solidFill>
                            <a:srgbClr val="891C2F"/>
                          </a:solidFill>
                          <a:effectLst/>
                        </a:rPr>
                        <a:t>мес.</a:t>
                      </a:r>
                      <a:endParaRPr lang="ru-RU" sz="1000" b="1" i="0" u="none" strike="noStrike" dirty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solidFill>
                            <a:srgbClr val="891C2F"/>
                          </a:solidFill>
                          <a:effectLst/>
                        </a:rPr>
                        <a:t>По запросу</a:t>
                      </a:r>
                      <a:endParaRPr lang="ru-RU" sz="1000" b="1" i="0" u="none" strike="noStrike" dirty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6" t="4715" r="12533" b="7121"/>
          <a:stretch/>
        </p:blipFill>
        <p:spPr>
          <a:xfrm>
            <a:off x="5220072" y="3027715"/>
            <a:ext cx="1108425" cy="15534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" t="4288" r="6831" b="7855"/>
          <a:stretch/>
        </p:blipFill>
        <p:spPr>
          <a:xfrm>
            <a:off x="6760626" y="1342442"/>
            <a:ext cx="1837721" cy="15825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5" t="11526" r="14155" b="14837"/>
          <a:stretch/>
        </p:blipFill>
        <p:spPr>
          <a:xfrm>
            <a:off x="4765565" y="1089029"/>
            <a:ext cx="1704976" cy="178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5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7" y="1089029"/>
            <a:ext cx="3953231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Пряности и приправы в колбах.</a:t>
            </a:r>
          </a:p>
          <a:p>
            <a:pPr algn="ctr"/>
            <a:r>
              <a:rPr lang="ru-RU" sz="1400" b="1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(возможна индивидуальная наклейка, выбор наполнения колбы)</a:t>
            </a:r>
          </a:p>
          <a:p>
            <a:pPr algn="ctr"/>
            <a:endParaRPr lang="ru-RU" sz="1200" b="1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endParaRPr lang="ru-RU" sz="900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  Предлагаем серию натуральных пряностей и уникальных смесей в прозрачных колбах и стильной упаковке.</a:t>
            </a:r>
          </a:p>
          <a:p>
            <a:endParaRPr lang="ru-RU" sz="1400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 Колба с пряностями отлично подойдет в качестве корпоративного подарка клиентам и партнёрам. По желанию заказчика, наполнение колб можно выбрать из ассортимента смесей и пряностей и </a:t>
            </a:r>
            <a:r>
              <a:rPr lang="ru-RU" sz="1400" dirty="0" err="1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брендировать</a:t>
            </a:r>
            <a:r>
              <a:rPr lang="ru-RU" sz="14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 упаковку логотипом компании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92501"/>
              </p:ext>
            </p:extLst>
          </p:nvPr>
        </p:nvGraphicFramePr>
        <p:xfrm>
          <a:off x="827584" y="4509120"/>
          <a:ext cx="3744416" cy="777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4176"/>
                <a:gridCol w="504056"/>
                <a:gridCol w="438921"/>
                <a:gridCol w="603288"/>
                <a:gridCol w="613975"/>
              </a:tblGrid>
              <a:tr h="274320">
                <a:tc>
                  <a:txBody>
                    <a:bodyPr/>
                    <a:lstStyle/>
                    <a:p>
                      <a:pPr algn="ctr" rtl="0" fontAlgn="b"/>
                      <a:endParaRPr lang="ru-RU" sz="1000" b="1" u="none" strike="noStrike" dirty="0" smtClean="0">
                        <a:solidFill>
                          <a:srgbClr val="891C2F"/>
                        </a:solidFill>
                        <a:effectLst/>
                      </a:endParaRPr>
                    </a:p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>
                          <a:solidFill>
                            <a:srgbClr val="891C2F"/>
                          </a:solidFill>
                          <a:effectLst/>
                        </a:rPr>
                        <a:t>Мин. тираж</a:t>
                      </a:r>
                      <a:endParaRPr lang="ru-RU" sz="1000" b="1" i="0" u="none" strike="noStrike" dirty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>
                          <a:solidFill>
                            <a:srgbClr val="891C2F"/>
                          </a:solidFill>
                          <a:effectLst/>
                        </a:rPr>
                        <a:t>вес/гр.</a:t>
                      </a:r>
                      <a:endParaRPr lang="ru-RU" sz="1000" b="1" i="0" u="none" strike="noStrike" dirty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>
                          <a:solidFill>
                            <a:srgbClr val="891C2F"/>
                          </a:solidFill>
                          <a:effectLst/>
                        </a:rPr>
                        <a:t>срок годности</a:t>
                      </a:r>
                      <a:endParaRPr lang="ru-RU" sz="1000" b="1" i="0" u="none" strike="noStrike" dirty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>
                          <a:solidFill>
                            <a:srgbClr val="891C2F"/>
                          </a:solidFill>
                          <a:effectLst/>
                        </a:rPr>
                        <a:t>Цена, </a:t>
                      </a:r>
                      <a:r>
                        <a:rPr lang="ru-RU" sz="1000" b="1" u="none" strike="noStrike" dirty="0" smtClean="0">
                          <a:solidFill>
                            <a:srgbClr val="891C2F"/>
                          </a:solidFill>
                          <a:effectLst/>
                        </a:rPr>
                        <a:t>руб.</a:t>
                      </a:r>
                      <a:endParaRPr lang="ru-RU" sz="1000" b="1" i="0" u="none" strike="noStrike" dirty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/>
                        </a:rPr>
                        <a:t>Колба с наполнение </a:t>
                      </a:r>
                      <a:r>
                        <a:rPr lang="ru-RU" sz="1000" b="1" i="0" u="none" strike="noStrike" baseline="0" dirty="0" smtClean="0">
                          <a:solidFill>
                            <a:srgbClr val="891C2F"/>
                          </a:solidFill>
                          <a:effectLst/>
                          <a:latin typeface="Arial"/>
                        </a:rPr>
                        <a:t> на выбор</a:t>
                      </a:r>
                      <a:endParaRPr lang="ru-RU" sz="1000" b="1" i="0" u="none" strike="noStrike" dirty="0" smtClean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 smtClean="0">
                          <a:solidFill>
                            <a:srgbClr val="891C2F"/>
                          </a:solidFill>
                          <a:effectLst/>
                        </a:rPr>
                        <a:t>100</a:t>
                      </a:r>
                      <a:endParaRPr lang="ru-RU" sz="1000" b="1" i="0" u="none" strike="noStrike" dirty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+mn-lt"/>
                        </a:rPr>
                        <a:t>15-70</a:t>
                      </a:r>
                      <a:endParaRPr lang="ru-RU" sz="1000" b="1" i="0" u="none" strike="noStrike" dirty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 smtClean="0">
                          <a:solidFill>
                            <a:srgbClr val="891C2F"/>
                          </a:solidFill>
                          <a:effectLst/>
                        </a:rPr>
                        <a:t>12-36 </a:t>
                      </a:r>
                      <a:r>
                        <a:rPr lang="ru-RU" sz="1000" b="1" u="none" strike="noStrike" dirty="0">
                          <a:solidFill>
                            <a:srgbClr val="891C2F"/>
                          </a:solidFill>
                          <a:effectLst/>
                        </a:rPr>
                        <a:t>мес.</a:t>
                      </a:r>
                      <a:endParaRPr lang="ru-RU" sz="1000" b="1" i="0" u="none" strike="noStrike" dirty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 smtClean="0">
                          <a:solidFill>
                            <a:srgbClr val="891C2F"/>
                          </a:solidFill>
                          <a:effectLst/>
                        </a:rPr>
                        <a:t>По запросу</a:t>
                      </a:r>
                      <a:endParaRPr lang="ru-RU" sz="1000" b="1" i="0" u="none" strike="noStrike" dirty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1" t="10908" r="7980" b="3897"/>
          <a:stretch/>
        </p:blipFill>
        <p:spPr>
          <a:xfrm>
            <a:off x="5107810" y="1196752"/>
            <a:ext cx="2960457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1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99592" y="1089029"/>
            <a:ext cx="3737206" cy="3328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Наборы Иван чая с френч-прессом</a:t>
            </a:r>
          </a:p>
          <a:p>
            <a:pPr algn="ctr"/>
            <a:endParaRPr lang="ru-RU" sz="1200" b="1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endParaRPr lang="ru-RU" sz="900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95000"/>
              </a:lnSpc>
              <a:spcBef>
                <a:spcPts val="600"/>
              </a:spcBef>
            </a:pPr>
            <a:r>
              <a:rPr lang="ru-RU" sz="14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Функциональный по своим свойствам набор – насыщенный иван-чай </a:t>
            </a:r>
            <a:r>
              <a:rPr lang="ru-RU" sz="14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«Медовый спас» или легкий «Утренняя роса» </a:t>
            </a:r>
            <a:r>
              <a:rPr lang="ru-RU" sz="14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в комплекте с френч-прессом - станет полезным </a:t>
            </a:r>
            <a:r>
              <a:rPr lang="ru-RU" sz="14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подарком. Полезный и функциональный подарок оценят и партнеры и клиенты</a:t>
            </a:r>
          </a:p>
          <a:p>
            <a:pPr lvl="0">
              <a:lnSpc>
                <a:spcPct val="95000"/>
              </a:lnSpc>
              <a:spcBef>
                <a:spcPts val="600"/>
              </a:spcBef>
            </a:pPr>
            <a:endParaRPr lang="ru-RU" sz="1400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95000"/>
              </a:lnSpc>
              <a:spcBef>
                <a:spcPts val="600"/>
              </a:spcBef>
            </a:pPr>
            <a:r>
              <a:rPr lang="ru-RU" sz="14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Объем </a:t>
            </a:r>
            <a:r>
              <a:rPr lang="ru-RU" sz="14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френч-пресса составляет 350 мл (высота стекла 135 мм, высота с крышкой - 155 мм).</a:t>
            </a:r>
          </a:p>
          <a:p>
            <a:endParaRPr lang="ru-RU" sz="1400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620601"/>
              </p:ext>
            </p:extLst>
          </p:nvPr>
        </p:nvGraphicFramePr>
        <p:xfrm>
          <a:off x="827584" y="4509120"/>
          <a:ext cx="3744416" cy="1242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4176"/>
                <a:gridCol w="504056"/>
                <a:gridCol w="438921"/>
                <a:gridCol w="603288"/>
                <a:gridCol w="613975"/>
              </a:tblGrid>
              <a:tr h="274320">
                <a:tc>
                  <a:txBody>
                    <a:bodyPr/>
                    <a:lstStyle/>
                    <a:p>
                      <a:pPr algn="ctr" rtl="0" fontAlgn="b"/>
                      <a:endParaRPr lang="ru-RU" sz="1000" b="1" u="none" strike="noStrike" dirty="0" smtClean="0">
                        <a:solidFill>
                          <a:srgbClr val="891C2F"/>
                        </a:solidFill>
                        <a:effectLst/>
                      </a:endParaRPr>
                    </a:p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>
                          <a:solidFill>
                            <a:srgbClr val="891C2F"/>
                          </a:solidFill>
                          <a:effectLst/>
                        </a:rPr>
                        <a:t>Мин. тираж</a:t>
                      </a:r>
                      <a:endParaRPr lang="ru-RU" sz="1000" b="1" i="0" u="none" strike="noStrike" dirty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>
                          <a:solidFill>
                            <a:srgbClr val="891C2F"/>
                          </a:solidFill>
                          <a:effectLst/>
                        </a:rPr>
                        <a:t>вес/гр.</a:t>
                      </a:r>
                      <a:endParaRPr lang="ru-RU" sz="1000" b="1" i="0" u="none" strike="noStrike" dirty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>
                          <a:solidFill>
                            <a:srgbClr val="891C2F"/>
                          </a:solidFill>
                          <a:effectLst/>
                        </a:rPr>
                        <a:t>срок годности</a:t>
                      </a:r>
                      <a:endParaRPr lang="ru-RU" sz="1000" b="1" i="0" u="none" strike="noStrike" dirty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>
                          <a:solidFill>
                            <a:srgbClr val="891C2F"/>
                          </a:solidFill>
                          <a:effectLst/>
                        </a:rPr>
                        <a:t>Цена, </a:t>
                      </a:r>
                      <a:r>
                        <a:rPr lang="ru-RU" sz="1000" b="1" u="none" strike="noStrike" dirty="0" smtClean="0">
                          <a:solidFill>
                            <a:srgbClr val="891C2F"/>
                          </a:solidFill>
                          <a:effectLst/>
                        </a:rPr>
                        <a:t>руб.</a:t>
                      </a:r>
                      <a:endParaRPr lang="ru-RU" sz="1000" b="1" i="0" u="none" strike="noStrike" dirty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/>
                        </a:rPr>
                        <a:t>Иван чай «Медовый спас» с френч-прессом</a:t>
                      </a:r>
                    </a:p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 smtClean="0">
                          <a:solidFill>
                            <a:srgbClr val="891C2F"/>
                          </a:solidFill>
                          <a:effectLst/>
                        </a:rPr>
                        <a:t>100</a:t>
                      </a:r>
                      <a:endParaRPr lang="ru-RU" sz="1000" b="1" i="0" u="none" strike="noStrike" dirty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1" i="0" u="none" strike="noStrike" dirty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 smtClean="0">
                          <a:solidFill>
                            <a:srgbClr val="891C2F"/>
                          </a:solidFill>
                          <a:effectLst/>
                        </a:rPr>
                        <a:t>36 </a:t>
                      </a:r>
                      <a:r>
                        <a:rPr lang="ru-RU" sz="1000" b="1" u="none" strike="noStrike" dirty="0">
                          <a:solidFill>
                            <a:srgbClr val="891C2F"/>
                          </a:solidFill>
                          <a:effectLst/>
                        </a:rPr>
                        <a:t>мес.</a:t>
                      </a:r>
                      <a:endParaRPr lang="ru-RU" sz="1000" b="1" i="0" u="none" strike="noStrike" dirty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 smtClean="0">
                          <a:solidFill>
                            <a:srgbClr val="891C2F"/>
                          </a:solidFill>
                          <a:effectLst/>
                        </a:rPr>
                        <a:t>По запросу</a:t>
                      </a:r>
                      <a:endParaRPr lang="ru-RU" sz="1000" b="1" i="0" u="none" strike="noStrike" dirty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/>
                        </a:rPr>
                        <a:t>Иван чай «Утренняя роса» с френч-прессом</a:t>
                      </a:r>
                    </a:p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ru-RU" sz="1000" b="1" i="0" u="none" strike="noStrike" dirty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ru-RU" sz="1000" b="1" i="0" u="none" strike="noStrike" dirty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/>
                        </a:rPr>
                        <a:t>36 мес.</a:t>
                      </a:r>
                      <a:endParaRPr lang="ru-RU" sz="1000" b="1" i="0" u="none" strike="noStrike" dirty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 smtClean="0">
                          <a:solidFill>
                            <a:srgbClr val="891C2F"/>
                          </a:solidFill>
                          <a:effectLst/>
                        </a:rPr>
                        <a:t>По запросу</a:t>
                      </a:r>
                      <a:endParaRPr lang="ru-RU" sz="1000" b="1" i="0" u="none" strike="noStrike" dirty="0" smtClean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891C2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31A7B79-173E-4730-A220-E48EF7132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196753"/>
            <a:ext cx="1778697" cy="2376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3" t="8607" r="15776" b="8796"/>
          <a:stretch/>
        </p:blipFill>
        <p:spPr>
          <a:xfrm>
            <a:off x="6156176" y="3140968"/>
            <a:ext cx="2137559" cy="251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3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" y="0"/>
            <a:ext cx="913967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91076" y="2132856"/>
            <a:ext cx="41044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«Кто умеет дарить — тот умеет жить»</a:t>
            </a:r>
          </a:p>
          <a:p>
            <a:pPr algn="ctr"/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(старинная английская пословица). </a:t>
            </a:r>
          </a:p>
          <a:p>
            <a:endParaRPr lang="ru-RU" sz="1200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     Мы дарим подарки не только потому, что так принято, но и потому, что это доставляет удовольствие и дарителю и одариваемому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1200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Даже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у самого незначительного, но преподнесенного с особым смыслом подарка, есть достаточно шансов стать самым важным из всех на всю жизнь и надолго запомнится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fontAlgn="base"/>
            <a:endParaRPr lang="ru-RU" sz="1200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200" b="1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     Компания </a:t>
            </a:r>
            <a:r>
              <a:rPr lang="ru-RU" sz="1200" b="1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«Айдиго» предлагает так же подарочные наборы в праздничном оформлении к праздникам: 23 февраля, 8 марта и Новый </a:t>
            </a:r>
            <a:r>
              <a:rPr lang="ru-RU" sz="1200" b="1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год.</a:t>
            </a:r>
          </a:p>
          <a:p>
            <a:pPr fontAlgn="base"/>
            <a:r>
              <a:rPr lang="ru-RU" sz="1200" b="1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Готовы рассмотреть возможность производства подарочных наборов по запросам заказчика.</a:t>
            </a:r>
            <a:endParaRPr lang="ru-RU" sz="1050" b="1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467EA7C-CEDB-47A8-B41B-434F1181B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132855"/>
            <a:ext cx="1838732" cy="16627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A225BD4-5397-4252-9A27-C1B237171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1" y="4016147"/>
            <a:ext cx="2394163" cy="170605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34532D2-820E-4A74-BD62-D52E03C5A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60" y="2132856"/>
            <a:ext cx="1939863" cy="16627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5752E09-A814-47C9-96AD-EC49E11265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3715" y="3964201"/>
            <a:ext cx="1546685" cy="194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5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94" y="0"/>
            <a:ext cx="9161794" cy="687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02" y="-1"/>
            <a:ext cx="9161702" cy="687127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1202595"/>
            <a:ext cx="388843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Подарочные наборы «Айдиго»</a:t>
            </a:r>
          </a:p>
          <a:p>
            <a:pPr algn="ctr"/>
            <a:endParaRPr lang="ru-RU" sz="1200" b="1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    Каждый </a:t>
            </a:r>
            <a:r>
              <a:rPr lang="ru-RU" sz="14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из нас сталкивается с необходимостью выбора подарков и знает, что это крайне сложный процесс. </a:t>
            </a:r>
            <a:endParaRPr lang="ru-RU" sz="1400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     Всегда </a:t>
            </a:r>
            <a:r>
              <a:rPr lang="ru-RU" sz="14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хочется удивить, порадовать и показать расположение к одариваемому.   </a:t>
            </a:r>
            <a:endParaRPr lang="ru-RU" sz="1400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     Подарок</a:t>
            </a:r>
            <a:r>
              <a:rPr lang="ru-RU" sz="14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, это подаренные эмоции. </a:t>
            </a:r>
            <a:r>
              <a:rPr lang="ru-RU" sz="14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Символ </a:t>
            </a:r>
            <a:r>
              <a:rPr lang="ru-RU" sz="1400" dirty="0" err="1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эмпатии</a:t>
            </a:r>
            <a:r>
              <a:rPr lang="ru-RU" sz="14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и внимания</a:t>
            </a:r>
            <a:r>
              <a:rPr lang="ru-RU" sz="14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endParaRPr lang="ru-RU" sz="1400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       В </a:t>
            </a:r>
            <a:r>
              <a:rPr lang="ru-RU" sz="14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этой презентации мы постарались собрать идеи – как уйти от обыденности при выборе подарка</a:t>
            </a:r>
            <a:r>
              <a:rPr lang="ru-RU" sz="14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     </a:t>
            </a:r>
            <a:endParaRPr lang="ru-RU" sz="1200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1400" b="1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b="1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Айдиго</a:t>
            </a:r>
            <a:r>
              <a:rPr lang="ru-RU" sz="1400" b="1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» предлагает подарочные наборы разной ценовой категории, универсальные или персонализированные, но всегда качественные и полезные.</a:t>
            </a:r>
            <a:r>
              <a:rPr lang="ru-RU" sz="1400" b="1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   </a:t>
            </a:r>
            <a:endParaRPr lang="ru-RU" sz="1400" b="1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    </a:t>
            </a:r>
            <a:endParaRPr lang="ru-RU" sz="1600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837" y="1632566"/>
            <a:ext cx="1748742" cy="1327678"/>
          </a:xfrm>
          <a:prstGeom prst="rect">
            <a:avLst/>
          </a:prstGeom>
        </p:spPr>
      </p:pic>
      <p:pic>
        <p:nvPicPr>
          <p:cNvPr id="1026" name="Picture 2" descr="\\server2003\e\Айдиго_БМЦ\! Маркетинг\ФОТО ассортимента\Фото ассортимента для WB\ФОТО WB\Высокая кухня и Эталон\Высокая кухня\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" t="2583" r="9902" b="2715"/>
          <a:stretch/>
        </p:blipFill>
        <p:spPr bwMode="auto">
          <a:xfrm rot="16200000">
            <a:off x="6412168" y="3499735"/>
            <a:ext cx="2461336" cy="204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erver2003\e\Айдиго_БМЦ\! Маркетинг\ФОТО ассортимента\Фото ассортимента для WB\ФОТО WB\Высокая кухня и Эталон\Высокая кухня\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26"/>
          <a:stretch/>
        </p:blipFill>
        <p:spPr bwMode="auto">
          <a:xfrm rot="10800000">
            <a:off x="4779237" y="1196752"/>
            <a:ext cx="205879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5" t="14882" r="14435" b="19530"/>
          <a:stretch/>
        </p:blipFill>
        <p:spPr>
          <a:xfrm>
            <a:off x="4779237" y="3290027"/>
            <a:ext cx="1236255" cy="17054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5" t="16775" r="14452" b="22260"/>
          <a:stretch/>
        </p:blipFill>
        <p:spPr>
          <a:xfrm>
            <a:off x="5377837" y="4234153"/>
            <a:ext cx="1128124" cy="153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2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92088" y="1121332"/>
            <a:ext cx="3942184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ПОДАРОЧНЫЕ НАБОРЫ «АЙДИГО»</a:t>
            </a:r>
          </a:p>
          <a:p>
            <a:pPr algn="ctr"/>
            <a:r>
              <a:rPr lang="ru-RU" sz="1600" b="1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можем изготовить </a:t>
            </a:r>
          </a:p>
          <a:p>
            <a:pPr algn="ctr"/>
            <a:r>
              <a:rPr lang="ru-RU" sz="1600" b="1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индивидуально под клиента</a:t>
            </a:r>
          </a:p>
          <a:p>
            <a:pPr algn="ctr"/>
            <a:r>
              <a:rPr lang="ru-RU" sz="1400" b="1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Варианты </a:t>
            </a:r>
            <a:r>
              <a:rPr lang="ru-RU" sz="1400" b="1" dirty="0" err="1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брендирования</a:t>
            </a:r>
            <a:r>
              <a:rPr lang="ru-RU" sz="1400" b="1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: Этикетка на упаковку, обечайка, полное </a:t>
            </a:r>
            <a:r>
              <a:rPr lang="ru-RU" sz="1400" b="1" dirty="0" err="1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этикетирование</a:t>
            </a:r>
            <a:r>
              <a:rPr lang="ru-RU" sz="1400" b="1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1300" b="1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«Высокая кухня».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Набор пряностей 9 шт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«Высокая кухня».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Набор пряностей в штативе 9 шт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«Эталон».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Набор пряностей 9 шт. </a:t>
            </a:r>
            <a:endParaRPr lang="ru-RU" sz="1200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Подарочный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набор 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4 колбы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Вторых блюд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Подарочный набор 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4 колбы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Выпечки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Подарочный набор 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4 колбы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Напитков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Набор 4 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универсальные мельницы «Перчес»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«Экзотика».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Набор 6 экзотических 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приправ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Подарочный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набор Иван-чай 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Коллекция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Русский </a:t>
            </a:r>
            <a:r>
              <a:rPr lang="ru-RU" sz="1200" dirty="0" err="1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пуэр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 (выдержанный иван-чай)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Подарочные обечайки на ассортимент иван-чая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Пряности и приправы в 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колбах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Наборы Иван чая с френч-прессом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200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   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0" b="5770"/>
          <a:stretch/>
        </p:blipFill>
        <p:spPr>
          <a:xfrm>
            <a:off x="6748954" y="3933056"/>
            <a:ext cx="1855494" cy="21627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270393"/>
            <a:ext cx="1656184" cy="21586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70393"/>
            <a:ext cx="1900448" cy="21586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734" y="3933056"/>
            <a:ext cx="2075066" cy="191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7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06" y="-1"/>
            <a:ext cx="9164506" cy="68733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577" y="1120670"/>
            <a:ext cx="3888432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«Высокая кухня». </a:t>
            </a:r>
          </a:p>
          <a:p>
            <a:pPr algn="ctr"/>
            <a:r>
              <a:rPr lang="ru-RU" sz="1400" b="1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Набор </a:t>
            </a:r>
            <a:r>
              <a:rPr lang="ru-RU" sz="1400" b="1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пряностей 9 шт</a:t>
            </a:r>
            <a:r>
              <a:rPr lang="ru-RU" sz="1400" b="1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1400" b="1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(можем изготовить с логотипом клиента)</a:t>
            </a:r>
          </a:p>
          <a:p>
            <a:endParaRPr lang="ru-RU" sz="1000" b="1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   “Высокая кухня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” - набор из 9 авторских смесей пряностей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Рецептуры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приправ разрабатывались с участием профессиональных технологов и шеф-поваров. </a:t>
            </a:r>
            <a:endParaRPr lang="ru-RU" sz="1200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    Подарочный набор «Высокая кухня» выпускается так же в наборе с деревянным штативом ,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который украсит любую 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кухню.</a:t>
            </a:r>
          </a:p>
          <a:p>
            <a:endParaRPr lang="ru-RU" sz="1200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     В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состав подарочного набора «Высокая кухня» входит девять видов приправ: </a:t>
            </a:r>
            <a:endParaRPr lang="ru-RU" sz="1200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смесь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перцев, </a:t>
            </a:r>
            <a:endParaRPr lang="ru-RU" sz="1200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классическая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смесь для бульонов и супов, </a:t>
            </a:r>
            <a:endParaRPr lang="ru-RU" sz="1200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охотничья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смесь для дичи, </a:t>
            </a:r>
            <a:endParaRPr lang="ru-RU" sz="1200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средиземноморская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смесь для рыбы, </a:t>
            </a:r>
            <a:endParaRPr lang="ru-RU" sz="1200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смесь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для мяса, </a:t>
            </a:r>
            <a:endParaRPr lang="ru-RU" sz="1200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изысканная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смесь для морепродуктов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прованские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травы, </a:t>
            </a:r>
            <a:endParaRPr lang="ru-RU" sz="1200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пикантная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смесь для гриля и барбекю, </a:t>
            </a:r>
            <a:endParaRPr lang="ru-RU" sz="1200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чеснок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и укроп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28065"/>
            <a:ext cx="2650182" cy="374849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287416"/>
              </p:ext>
            </p:extLst>
          </p:nvPr>
        </p:nvGraphicFramePr>
        <p:xfrm>
          <a:off x="4788024" y="5013176"/>
          <a:ext cx="3670165" cy="9886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152"/>
                <a:gridCol w="504056"/>
                <a:gridCol w="432048"/>
                <a:gridCol w="538067"/>
                <a:gridCol w="827842"/>
              </a:tblGrid>
              <a:tr h="1441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Мин. тираж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вес/гр.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срок </a:t>
                      </a:r>
                      <a:r>
                        <a:rPr lang="ru-RU" sz="900" b="1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годности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Цена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3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Высокая кухня. Набор пряностей 9 шт.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1010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 мес.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1 951,14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41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Высокая кухня. Набор пряностей в штативе 9 шт. 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1160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 мес.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2 344,6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87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576" y="1189964"/>
            <a:ext cx="38164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«Эталон». </a:t>
            </a:r>
          </a:p>
          <a:p>
            <a:pPr algn="ctr"/>
            <a:r>
              <a:rPr lang="ru-RU" sz="1400" b="1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Набор </a:t>
            </a:r>
            <a:r>
              <a:rPr lang="ru-RU" sz="1400" b="1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пряностей 9 шт. </a:t>
            </a:r>
            <a:endParaRPr lang="ru-RU" sz="1400" b="1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(можем изготовить с логотипом клиента)</a:t>
            </a:r>
          </a:p>
          <a:p>
            <a:endParaRPr lang="ru-RU" sz="1100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     «Эталон» - эксклюзивный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подарочный набор 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монопряностей высокого качества. Красивая крафтовая упаковка, стеклянные колбы  и деревянная подставка делают этот набор особенно элегантным.</a:t>
            </a:r>
          </a:p>
          <a:p>
            <a:endParaRPr lang="ru-RU" sz="1200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состав набора «Эталон» входят 9 пряностей 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Барбарис,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Кардамон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зеленый 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(зерна),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Лук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резанец, </a:t>
            </a:r>
            <a:endParaRPr lang="ru-RU" sz="1200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Паприка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Пепперони, </a:t>
            </a:r>
            <a:endParaRPr lang="ru-RU" sz="1200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Перец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Чили Халапеньо, </a:t>
            </a:r>
            <a:endParaRPr lang="ru-RU" sz="1200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Розмарин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ru-RU" sz="1200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Смесь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белых кореньев с укропом, </a:t>
            </a:r>
            <a:endParaRPr lang="ru-RU" sz="1200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Сычуанский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перец, </a:t>
            </a:r>
            <a:endParaRPr lang="ru-RU" sz="1200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Чеснок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сушеный.</a:t>
            </a:r>
          </a:p>
          <a:p>
            <a:endParaRPr lang="ru-RU" sz="1200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     «Эталон»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- идеальный подарок для ценителей пряностей и для всех, кто 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любит кулинарию, умеет или желает научиться готовить.</a:t>
            </a:r>
          </a:p>
          <a:p>
            <a:endParaRPr lang="ru-RU" sz="1100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89964"/>
            <a:ext cx="2806809" cy="3970028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696045"/>
              </p:ext>
            </p:extLst>
          </p:nvPr>
        </p:nvGraphicFramePr>
        <p:xfrm>
          <a:off x="4769395" y="5301208"/>
          <a:ext cx="3708162" cy="567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136"/>
                <a:gridCol w="648072"/>
                <a:gridCol w="360040"/>
                <a:gridCol w="648072"/>
                <a:gridCol w="827842"/>
              </a:tblGrid>
              <a:tr h="1441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Мин. </a:t>
                      </a:r>
                      <a:r>
                        <a:rPr lang="ru-RU" sz="900" b="1" u="none" strike="noStrike" dirty="0" err="1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траж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вес/гр.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срок </a:t>
                      </a:r>
                      <a:r>
                        <a:rPr lang="ru-RU" sz="900" b="1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годности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Цена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3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Эталон. Набор пряностей 9 шт. 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 мес.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2 152,98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64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" y="0"/>
            <a:ext cx="9138173" cy="68536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576" y="1124744"/>
            <a:ext cx="381933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Подарочный </a:t>
            </a:r>
            <a:r>
              <a:rPr lang="ru-RU" sz="1400" b="1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набор </a:t>
            </a:r>
            <a:r>
              <a:rPr lang="ru-RU" sz="1400" b="1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400" b="1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Вторых блюд, 4 колбы + гималайская соль</a:t>
            </a:r>
          </a:p>
          <a:p>
            <a:pPr algn="ctr"/>
            <a:r>
              <a:rPr lang="ru-RU" sz="1400" b="1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(можем изготовить с логотипом клиента)</a:t>
            </a:r>
          </a:p>
          <a:p>
            <a:pPr algn="ctr"/>
            <a:endParaRPr lang="ru-RU" sz="1200" b="1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Универсальный подарочный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набор приправ 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«Для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вторых 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блюд» от «Айдиго»  - 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отличный подарок  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людям увлеченным кулинарией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. </a:t>
            </a:r>
            <a:endParaRPr lang="ru-RU" sz="1200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В составе подарочного 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набора солонка и 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4 колбы с приправами для популярных блюд: </a:t>
            </a:r>
            <a:endParaRPr lang="ru-RU" sz="1200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Золотая рыбка", </a:t>
            </a:r>
            <a:endParaRPr lang="ru-RU" sz="1200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Индейка сочная", </a:t>
            </a:r>
            <a:endParaRPr lang="ru-RU" sz="1200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Плов восточный", </a:t>
            </a:r>
            <a:endParaRPr lang="ru-RU" sz="1200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Картофель ароматный", </a:t>
            </a:r>
            <a:endParaRPr lang="ru-RU" sz="1200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розовая гималайская соль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71450" indent="-171450">
              <a:buFont typeface="Arial" pitchFamily="34" charset="0"/>
              <a:buChar char="•"/>
            </a:pPr>
            <a:endParaRPr lang="ru-RU" sz="1200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     Штатив с колбами и красивая солонка с розовой солью станут отличительной чертой любой кухни. </a:t>
            </a:r>
          </a:p>
          <a:p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Пластиковые колбы не разобьются, а еще, их можно пополнять новыми смесями.</a:t>
            </a:r>
          </a:p>
          <a:p>
            <a:endParaRPr lang="ru-RU" sz="1200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200" i="1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 Яркая подарочная упаковка выделяет набор, а коробка с окном позволяет  потребителя оценить содержание.</a:t>
            </a:r>
            <a:r>
              <a:rPr lang="ru-RU" sz="10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0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</a:br>
            <a:endParaRPr lang="ru-RU" sz="1000" b="1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e.korneva\Downloads\Белый, коричневый и зеленый флаер с фотографией девушки в платье и рисунком растения (8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49" y="1135161"/>
            <a:ext cx="2843540" cy="402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699053"/>
              </p:ext>
            </p:extLst>
          </p:nvPr>
        </p:nvGraphicFramePr>
        <p:xfrm>
          <a:off x="4866738" y="5346552"/>
          <a:ext cx="3708162" cy="704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152"/>
                <a:gridCol w="504056"/>
                <a:gridCol w="432048"/>
                <a:gridCol w="576064"/>
                <a:gridCol w="827842"/>
              </a:tblGrid>
              <a:tr h="1441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Мин.</a:t>
                      </a:r>
                      <a:r>
                        <a:rPr lang="ru-RU" sz="900" b="1" i="0" u="none" strike="noStrike" baseline="0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Тираж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вес/гр.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срок </a:t>
                      </a:r>
                      <a:r>
                        <a:rPr lang="ru-RU" sz="900" b="1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годности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Цена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3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Подарочный набор 4 колбы для Вторых блюд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9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360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 мес.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1 600,23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329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576" y="1059349"/>
            <a:ext cx="388843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Подарочный </a:t>
            </a:r>
            <a:r>
              <a:rPr lang="ru-RU" sz="1400" b="1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набор для </a:t>
            </a:r>
            <a:r>
              <a:rPr lang="ru-RU" sz="1400" b="1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Напитков, </a:t>
            </a:r>
            <a:r>
              <a:rPr lang="ru-RU" sz="1400" b="1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4 колбы + </a:t>
            </a:r>
            <a:r>
              <a:rPr lang="ru-RU" sz="1400" b="1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карамельный сахар.</a:t>
            </a:r>
          </a:p>
          <a:p>
            <a:pPr algn="ctr"/>
            <a:r>
              <a:rPr lang="ru-RU" sz="1400" b="1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(можем изготовить с логотипом клиента)</a:t>
            </a:r>
          </a:p>
          <a:p>
            <a:endParaRPr lang="ru-RU" sz="1000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Подарочный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набор пряностей и специй «Для 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напитков»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от «Айдиго»  -  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для людей увлекающихся созданием оригинальных напитков.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1200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      В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составе подарочного набора, 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ванильный сахар в крупных кристаллах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и  4 колбы с пряностями: 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Молотая корица,</a:t>
            </a:r>
            <a:r>
              <a:rPr lang="en-US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Лемонграсс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Чабрец,</a:t>
            </a:r>
            <a:r>
              <a:rPr lang="en-US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Мята.</a:t>
            </a:r>
          </a:p>
          <a:p>
            <a:pPr marL="171450" indent="-171450">
              <a:buFont typeface="Arial" pitchFamily="34" charset="0"/>
              <a:buChar char="•"/>
            </a:pPr>
            <a:endParaRPr lang="ru-RU" sz="1100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Подарочный </a:t>
            </a:r>
            <a:r>
              <a:rPr lang="ru-RU" sz="1400" b="1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набор для Выпечки, 4 колбы + декоративная посыпка</a:t>
            </a:r>
            <a:r>
              <a:rPr lang="ru-RU" sz="1400" b="1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1400" b="1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(можем изготовить с логотипом клиента)</a:t>
            </a:r>
          </a:p>
          <a:p>
            <a:endParaRPr lang="ru-RU" sz="1100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     Подарочный набор пряностей и специй «Для выпечки» от «Айдиго»  -  отличный подарок  людям увлеченным выпечкой. </a:t>
            </a:r>
          </a:p>
          <a:p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В составе подарочного набора, кондитерская посыпка и  4 колбы с пряностями: 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Ванильный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сахар, 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Разрыхлитель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для выпечки, 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Кокосовая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стружка, 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Смесь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черного и белого кунжута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935054"/>
              </p:ext>
            </p:extLst>
          </p:nvPr>
        </p:nvGraphicFramePr>
        <p:xfrm>
          <a:off x="4769316" y="4941168"/>
          <a:ext cx="3822755" cy="567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8192"/>
                <a:gridCol w="378748"/>
                <a:gridCol w="349906"/>
                <a:gridCol w="682083"/>
                <a:gridCol w="683826"/>
              </a:tblGrid>
              <a:tr h="1441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Мин. тираж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вес/гр.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срок </a:t>
                      </a:r>
                      <a:r>
                        <a:rPr lang="ru-RU" sz="900" b="1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годности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Цена, руб.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3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Подарочный набор 4 колбы для Напитков 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1100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 </a:t>
                      </a:r>
                      <a:r>
                        <a:rPr lang="ru-RU" sz="900" b="1" u="none" strike="noStrike" dirty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мес.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1 600,23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919203"/>
              </p:ext>
            </p:extLst>
          </p:nvPr>
        </p:nvGraphicFramePr>
        <p:xfrm>
          <a:off x="4769316" y="5589240"/>
          <a:ext cx="3822755" cy="567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8192"/>
                <a:gridCol w="408701"/>
                <a:gridCol w="319953"/>
                <a:gridCol w="682083"/>
                <a:gridCol w="683826"/>
              </a:tblGrid>
              <a:tr h="1441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Мин. тираж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вес/гр.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срок </a:t>
                      </a:r>
                      <a:r>
                        <a:rPr lang="ru-RU" sz="900" b="1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годности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Цена, руб.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3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Подарочный набор 4 колбы для Выпечки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1100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 </a:t>
                      </a:r>
                      <a:r>
                        <a:rPr lang="ru-RU" sz="900" b="1" u="none" strike="noStrike" dirty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мес.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1 600,23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013" y="1187947"/>
            <a:ext cx="2551363" cy="360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2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88"/>
            <a:ext cx="9144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1124744"/>
            <a:ext cx="3888431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НАБОР «ВКУСНЫЕ ИДЕИ» НА </a:t>
            </a:r>
            <a:r>
              <a:rPr lang="ru-RU" sz="1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ДЕНЬ</a:t>
            </a:r>
          </a:p>
          <a:p>
            <a:pPr algn="ctr"/>
            <a:r>
              <a:rPr lang="ru-RU" sz="1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(возможна индивидуальная обечайка)</a:t>
            </a:r>
            <a:endParaRPr lang="ru-RU" sz="14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300" b="1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300" b="1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«Вкусные идеи» – линейка авторских смесей пряностей, специй и овощей, 2-ух секционных пакетах.</a:t>
            </a:r>
          </a:p>
          <a:p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общей красочной коробке собраны 6 наборов «Вкусные идеи» от компании  «Айдиго»:</a:t>
            </a:r>
          </a:p>
          <a:p>
            <a:endParaRPr lang="ru-RU" sz="1200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pPr marL="171358" indent="-171358">
              <a:buFont typeface="Arial" pitchFamily="34" charset="0"/>
              <a:buChar char="•"/>
            </a:pP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Курочка с картофелем по – деревенски, 35 гр.</a:t>
            </a:r>
          </a:p>
          <a:p>
            <a:pPr marL="171358" indent="-171358">
              <a:buFont typeface="Arial" pitchFamily="34" charset="0"/>
              <a:buChar char="•"/>
            </a:pP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Лазанья по – домашнему, 50 гр.</a:t>
            </a:r>
          </a:p>
          <a:p>
            <a:pPr marL="171358" indent="-171358">
              <a:buFont typeface="Arial" pitchFamily="34" charset="0"/>
              <a:buChar char="•"/>
            </a:pP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Спагетти «</a:t>
            </a:r>
            <a:r>
              <a:rPr lang="ru-RU" sz="1200" dirty="0" err="1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Болоньезе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», 40 гр.</a:t>
            </a:r>
          </a:p>
          <a:p>
            <a:pPr marL="171358" indent="-171358">
              <a:buFont typeface="Arial" pitchFamily="34" charset="0"/>
              <a:buChar char="•"/>
            </a:pP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Жюльен с курицей и грибами, 40 гр.</a:t>
            </a:r>
          </a:p>
          <a:p>
            <a:pPr marL="171358" indent="-171358">
              <a:buFont typeface="Arial" pitchFamily="34" charset="0"/>
              <a:buChar char="•"/>
            </a:pP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Гречка с курицей в </a:t>
            </a:r>
            <a:r>
              <a:rPr lang="ru-RU" sz="1200" dirty="0" err="1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томатно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 – грибном соусе, 36 гр.</a:t>
            </a:r>
          </a:p>
          <a:p>
            <a:pPr marL="171358" indent="-171358">
              <a:buFont typeface="Arial" pitchFamily="34" charset="0"/>
              <a:buChar char="•"/>
            </a:pP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Сырники с Ягодой </a:t>
            </a:r>
            <a:r>
              <a:rPr lang="ru-RU" sz="1200" dirty="0" err="1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Годжи</a:t>
            </a:r>
            <a:r>
              <a:rPr lang="ru-RU" sz="12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, 58 гр.</a:t>
            </a:r>
          </a:p>
          <a:p>
            <a:pPr algn="ctr"/>
            <a:endParaRPr lang="ru-RU" sz="1200" b="1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pPr marL="171358" indent="-171358">
              <a:buFont typeface="Arial" pitchFamily="34" charset="0"/>
              <a:buChar char="•"/>
            </a:pPr>
            <a:endParaRPr lang="ru-RU" sz="1000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300" b="1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414774"/>
              </p:ext>
            </p:extLst>
          </p:nvPr>
        </p:nvGraphicFramePr>
        <p:xfrm>
          <a:off x="747068" y="4781778"/>
          <a:ext cx="3814568" cy="842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7264"/>
                <a:gridCol w="360040"/>
                <a:gridCol w="576064"/>
                <a:gridCol w="576064"/>
                <a:gridCol w="575136"/>
              </a:tblGrid>
              <a:tr h="1441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Мин. тираж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вес/гр.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срок </a:t>
                      </a:r>
                      <a:r>
                        <a:rPr lang="ru-RU" sz="900" b="1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годности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Цена, руб.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389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i="0" u="none" strike="noStrike" dirty="0" smtClean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Набор Вкусные идеи на каждый день, 6 приправ 1/5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i="0" u="none" strike="noStrike" dirty="0" smtClean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332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</a:t>
                      </a:r>
                      <a:r>
                        <a:rPr lang="ru-RU" sz="900" b="1" u="none" strike="noStrike" dirty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мес.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i="0" u="none" strike="noStrike" dirty="0" smtClean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509,16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" r="5589"/>
          <a:stretch/>
        </p:blipFill>
        <p:spPr>
          <a:xfrm>
            <a:off x="4571999" y="1412776"/>
            <a:ext cx="4104459" cy="374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8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64519" y="1052736"/>
            <a:ext cx="3816424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В ассортимент наборов «Классика» и «Традиция»  вошли по </a:t>
            </a:r>
            <a:r>
              <a:rPr lang="ru-RU" sz="1200" b="1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6 пачек самых популярных пряностей и приправ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! </a:t>
            </a:r>
            <a:r>
              <a:rPr lang="en-US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Мы упаковали 6 топовых пачек в удобную и красивую коробку, именно поэтому эти наборы будут отличным презентом для гурманов и увлекающихся кулинарией</a:t>
            </a:r>
            <a:endParaRPr lang="en-US" sz="1200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3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Набор «Классика» </a:t>
            </a:r>
          </a:p>
          <a:p>
            <a:pPr algn="ctr"/>
            <a:r>
              <a:rPr lang="ru-RU" sz="13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(возможна индивидуальная обечайка)</a:t>
            </a:r>
          </a:p>
          <a:p>
            <a:pPr algn="ctr"/>
            <a:endParaRPr lang="ru-RU" sz="1200" b="1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b">
              <a:buFont typeface="Arial" pitchFamily="34" charset="0"/>
              <a:buChar char="•"/>
            </a:pPr>
            <a:r>
              <a:rPr lang="ru-RU" sz="11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Имбирь </a:t>
            </a:r>
            <a:r>
              <a:rPr lang="ru-RU" sz="11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молотый, 15 гр.</a:t>
            </a:r>
            <a:endParaRPr lang="ru-RU" sz="1100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fontAlgn="b">
              <a:buFont typeface="Arial" pitchFamily="34" charset="0"/>
              <a:buChar char="•"/>
            </a:pPr>
            <a:r>
              <a:rPr lang="ru-RU" sz="11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Итальянские </a:t>
            </a:r>
            <a:r>
              <a:rPr lang="ru-RU" sz="11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травы, 10 гр.</a:t>
            </a:r>
            <a:endParaRPr lang="ru-RU" sz="1100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fontAlgn="b">
              <a:buFont typeface="Arial" pitchFamily="34" charset="0"/>
              <a:buChar char="•"/>
            </a:pPr>
            <a:r>
              <a:rPr lang="ru-RU" sz="11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Перец черный </a:t>
            </a:r>
            <a:r>
              <a:rPr lang="ru-RU" sz="11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гор, 10 гр.</a:t>
            </a:r>
            <a:endParaRPr lang="ru-RU" sz="1100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fontAlgn="b">
              <a:buFont typeface="Arial" pitchFamily="34" charset="0"/>
              <a:buChar char="•"/>
            </a:pPr>
            <a:r>
              <a:rPr lang="ru-RU" sz="11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Паприка </a:t>
            </a:r>
            <a:r>
              <a:rPr lang="ru-RU" sz="11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копченая, 15 гр.</a:t>
            </a:r>
            <a:endParaRPr lang="ru-RU" sz="1100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fontAlgn="b">
              <a:buFont typeface="Arial" pitchFamily="34" charset="0"/>
              <a:buChar char="•"/>
            </a:pPr>
            <a:r>
              <a:rPr lang="ru-RU" sz="11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Прованские </a:t>
            </a:r>
            <a:r>
              <a:rPr lang="ru-RU" sz="11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травы, 10 гр. </a:t>
            </a:r>
            <a:endParaRPr lang="ru-RU" sz="1100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fontAlgn="b">
              <a:buFont typeface="Arial" pitchFamily="34" charset="0"/>
              <a:buChar char="•"/>
            </a:pPr>
            <a:r>
              <a:rPr lang="ru-RU" sz="11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Чеснок, 20 гр. </a:t>
            </a:r>
          </a:p>
          <a:p>
            <a:pPr algn="ctr"/>
            <a:r>
              <a:rPr lang="ru-RU" sz="13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Набор «Традиция» </a:t>
            </a:r>
          </a:p>
          <a:p>
            <a:pPr algn="ctr"/>
            <a:r>
              <a:rPr lang="ru-RU" sz="13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(возможна индивидуальная обечайка)</a:t>
            </a:r>
          </a:p>
          <a:p>
            <a:pPr algn="ctr"/>
            <a:endParaRPr lang="ru-RU" sz="11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b">
              <a:buFont typeface="Arial" pitchFamily="34" charset="0"/>
              <a:buChar char="•"/>
            </a:pPr>
            <a:r>
              <a:rPr lang="ru-RU" sz="11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Приправа картофель ароматный с душистыми </a:t>
            </a:r>
            <a:r>
              <a:rPr lang="ru-RU" sz="11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травами, 30 гр.</a:t>
            </a:r>
          </a:p>
          <a:p>
            <a:pPr marL="171450" indent="-171450" fontAlgn="b">
              <a:buFont typeface="Arial" pitchFamily="34" charset="0"/>
              <a:buChar char="•"/>
            </a:pPr>
            <a:r>
              <a:rPr lang="ru-RU" sz="11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Курочка </a:t>
            </a:r>
            <a:r>
              <a:rPr lang="ru-RU" sz="11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румяная с розмарином и </a:t>
            </a:r>
            <a:r>
              <a:rPr lang="ru-RU" sz="11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чесноком, 30 гр. </a:t>
            </a:r>
            <a:endParaRPr lang="ru-RU" sz="1100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fontAlgn="b">
              <a:buFont typeface="Arial" pitchFamily="34" charset="0"/>
              <a:buChar char="•"/>
            </a:pPr>
            <a:r>
              <a:rPr lang="ru-RU" sz="11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Приправа для Мяса с перцем чили и </a:t>
            </a:r>
            <a:r>
              <a:rPr lang="ru-RU" sz="11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корицей, 30 гр.</a:t>
            </a:r>
            <a:endParaRPr lang="ru-RU" sz="1100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fontAlgn="b">
              <a:buFont typeface="Arial" pitchFamily="34" charset="0"/>
              <a:buChar char="•"/>
            </a:pPr>
            <a:r>
              <a:rPr lang="ru-RU" sz="11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Плов восточный с </a:t>
            </a:r>
            <a:r>
              <a:rPr lang="ru-RU" sz="1100" dirty="0" err="1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кумином</a:t>
            </a:r>
            <a:r>
              <a:rPr lang="ru-RU" sz="11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1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барбарисом, 30 гр.</a:t>
            </a:r>
            <a:endParaRPr lang="ru-RU" sz="1100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fontAlgn="b">
              <a:buFont typeface="Arial" pitchFamily="34" charset="0"/>
              <a:buChar char="•"/>
            </a:pPr>
            <a:r>
              <a:rPr lang="ru-RU" sz="11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Фарш домашний  с чесноком и мускатным </a:t>
            </a:r>
            <a:r>
              <a:rPr lang="ru-RU" sz="11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орехом, 30 гр. </a:t>
            </a:r>
            <a:endParaRPr lang="ru-RU" sz="1100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fontAlgn="b">
              <a:buFont typeface="Arial" pitchFamily="34" charset="0"/>
              <a:buChar char="•"/>
            </a:pPr>
            <a:r>
              <a:rPr lang="ru-RU" sz="1100" dirty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Хмели – </a:t>
            </a:r>
            <a:r>
              <a:rPr lang="ru-RU" sz="1100" dirty="0" err="1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сунели</a:t>
            </a:r>
            <a:r>
              <a:rPr lang="ru-RU" sz="1100" dirty="0" smtClean="0">
                <a:solidFill>
                  <a:srgbClr val="891C2F"/>
                </a:solidFill>
                <a:latin typeface="Arial" pitchFamily="34" charset="0"/>
                <a:cs typeface="Arial" pitchFamily="34" charset="0"/>
              </a:rPr>
              <a:t>, 30 гр. </a:t>
            </a:r>
            <a:endParaRPr lang="ru-RU" sz="1100" dirty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latin typeface="Arial Narrow" pitchFamily="34" charset="0"/>
            </a:endParaRPr>
          </a:p>
        </p:txBody>
      </p:sp>
      <p:pic>
        <p:nvPicPr>
          <p:cNvPr id="10" name="Picture 5" descr="C:\Users\e.korneva\Downloads\061021_лицо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9" t="12714" r="8260" b="4856"/>
          <a:stretch/>
        </p:blipFill>
        <p:spPr bwMode="auto">
          <a:xfrm>
            <a:off x="4598867" y="1437754"/>
            <a:ext cx="4095513" cy="285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25592"/>
              </p:ext>
            </p:extLst>
          </p:nvPr>
        </p:nvGraphicFramePr>
        <p:xfrm>
          <a:off x="4730916" y="4653136"/>
          <a:ext cx="3945540" cy="1080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2022"/>
                <a:gridCol w="460660"/>
                <a:gridCol w="460660"/>
                <a:gridCol w="537436"/>
                <a:gridCol w="844762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Мин. тираж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вес/гр.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срок </a:t>
                      </a:r>
                      <a:r>
                        <a:rPr lang="ru-RU" sz="900" b="1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годности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Цена, руб.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Набор специй 6 шт. Классика (моно) 1/8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 </a:t>
                      </a:r>
                      <a:r>
                        <a:rPr lang="ru-RU" sz="900" b="1" u="none" strike="noStrike" dirty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мес.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312,11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Набор специй 6 шт. Традиция (приправы) 1/8 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220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 </a:t>
                      </a:r>
                      <a:r>
                        <a:rPr lang="ru-RU" sz="900" b="1" u="none" strike="noStrike" dirty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мес.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891C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312,11</a:t>
                      </a:r>
                      <a:endParaRPr lang="ru-RU" sz="900" b="1" i="0" u="none" strike="noStrike" dirty="0">
                        <a:solidFill>
                          <a:srgbClr val="891C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06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11449</TotalTime>
  <Words>1590</Words>
  <Application>Microsoft Office PowerPoint</Application>
  <PresentationFormat>Экран (4:3)</PresentationFormat>
  <Paragraphs>383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Истомина Татьяна</dc:creator>
  <cp:lastModifiedBy>Субботина Юлия</cp:lastModifiedBy>
  <cp:revision>304</cp:revision>
  <dcterms:created xsi:type="dcterms:W3CDTF">2020-03-31T06:13:10Z</dcterms:created>
  <dcterms:modified xsi:type="dcterms:W3CDTF">2022-05-27T06:27:37Z</dcterms:modified>
</cp:coreProperties>
</file>