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6" r:id="rId2"/>
    <p:sldId id="289" r:id="rId3"/>
    <p:sldId id="292" r:id="rId4"/>
    <p:sldId id="293" r:id="rId5"/>
    <p:sldId id="294" r:id="rId6"/>
    <p:sldId id="295" r:id="rId7"/>
    <p:sldId id="296" r:id="rId8"/>
    <p:sldId id="298" r:id="rId9"/>
    <p:sldId id="287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6633"/>
    <a:srgbClr val="C7925D"/>
    <a:srgbClr val="998D73"/>
    <a:srgbClr val="33CC33"/>
    <a:srgbClr val="FF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>
        <p:scale>
          <a:sx n="80" d="100"/>
          <a:sy n="80" d="100"/>
        </p:scale>
        <p:origin x="-1526" y="-149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Динамика продаж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[СезонЗаготовок.xlsx]Итог!$A$35</c:f>
              <c:strCache>
                <c:ptCount val="1"/>
                <c:pt idx="0">
                  <c:v>Гвоздика 10 г. Айдиго </c:v>
                </c:pt>
              </c:strCache>
            </c:strRef>
          </c:tx>
          <c:invertIfNegative val="0"/>
          <c:cat>
            <c:numRef>
              <c:f>[СезонЗаготовок.xlsx]Итог!$B$34:$M$34</c:f>
              <c:numCache>
                <c:formatCode>m/d/yyyy</c:formatCode>
                <c:ptCount val="12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</c:numCache>
            </c:numRef>
          </c:cat>
          <c:val>
            <c:numRef>
              <c:f>[СезонЗаготовок.xlsx]Итог!$B$35:$M$35</c:f>
              <c:numCache>
                <c:formatCode>General</c:formatCode>
                <c:ptCount val="12"/>
                <c:pt idx="0">
                  <c:v>6447</c:v>
                </c:pt>
                <c:pt idx="1">
                  <c:v>8297</c:v>
                </c:pt>
                <c:pt idx="2">
                  <c:v>5945</c:v>
                </c:pt>
                <c:pt idx="3">
                  <c:v>5216</c:v>
                </c:pt>
                <c:pt idx="4">
                  <c:v>6701</c:v>
                </c:pt>
                <c:pt idx="5">
                  <c:v>21602</c:v>
                </c:pt>
                <c:pt idx="6">
                  <c:v>25324</c:v>
                </c:pt>
                <c:pt idx="7">
                  <c:v>28475</c:v>
                </c:pt>
                <c:pt idx="8">
                  <c:v>30460</c:v>
                </c:pt>
                <c:pt idx="9">
                  <c:v>12005</c:v>
                </c:pt>
                <c:pt idx="10">
                  <c:v>13083</c:v>
                </c:pt>
                <c:pt idx="11">
                  <c:v>21437</c:v>
                </c:pt>
              </c:numCache>
            </c:numRef>
          </c:val>
        </c:ser>
        <c:ser>
          <c:idx val="1"/>
          <c:order val="1"/>
          <c:tx>
            <c:strRef>
              <c:f>[СезонЗаготовок.xlsx]Итог!$A$36</c:f>
              <c:strCache>
                <c:ptCount val="1"/>
                <c:pt idx="0">
                  <c:v>Перец душистый гор. 10 г. Айдиго</c:v>
                </c:pt>
              </c:strCache>
            </c:strRef>
          </c:tx>
          <c:invertIfNegative val="0"/>
          <c:cat>
            <c:numRef>
              <c:f>[СезонЗаготовок.xlsx]Итог!$B$34:$M$34</c:f>
              <c:numCache>
                <c:formatCode>m/d/yyyy</c:formatCode>
                <c:ptCount val="12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</c:numCache>
            </c:numRef>
          </c:cat>
          <c:val>
            <c:numRef>
              <c:f>[СезонЗаготовок.xlsx]Итог!$B$36:$M$36</c:f>
              <c:numCache>
                <c:formatCode>General</c:formatCode>
                <c:ptCount val="12"/>
                <c:pt idx="0">
                  <c:v>5354</c:v>
                </c:pt>
                <c:pt idx="1">
                  <c:v>8359</c:v>
                </c:pt>
                <c:pt idx="2">
                  <c:v>6539</c:v>
                </c:pt>
                <c:pt idx="3">
                  <c:v>7864</c:v>
                </c:pt>
                <c:pt idx="4">
                  <c:v>8839</c:v>
                </c:pt>
                <c:pt idx="5">
                  <c:v>20907</c:v>
                </c:pt>
                <c:pt idx="6">
                  <c:v>32157</c:v>
                </c:pt>
                <c:pt idx="7">
                  <c:v>43737</c:v>
                </c:pt>
                <c:pt idx="8">
                  <c:v>34227</c:v>
                </c:pt>
                <c:pt idx="9">
                  <c:v>16243</c:v>
                </c:pt>
                <c:pt idx="10">
                  <c:v>14199</c:v>
                </c:pt>
                <c:pt idx="11">
                  <c:v>13510</c:v>
                </c:pt>
              </c:numCache>
            </c:numRef>
          </c:val>
        </c:ser>
        <c:ser>
          <c:idx val="2"/>
          <c:order val="2"/>
          <c:tx>
            <c:strRef>
              <c:f>[СезонЗаготовок.xlsx]Итог!$A$37</c:f>
              <c:strCache>
                <c:ptCount val="1"/>
                <c:pt idx="0">
                  <c:v>Пектин 10 г. Айдиго </c:v>
                </c:pt>
              </c:strCache>
            </c:strRef>
          </c:tx>
          <c:invertIfNegative val="0"/>
          <c:cat>
            <c:numRef>
              <c:f>[СезонЗаготовок.xlsx]Итог!$B$34:$M$34</c:f>
              <c:numCache>
                <c:formatCode>m/d/yyyy</c:formatCode>
                <c:ptCount val="12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</c:numCache>
            </c:numRef>
          </c:cat>
          <c:val>
            <c:numRef>
              <c:f>[СезонЗаготовок.xlsx]Итог!$B$37:$M$37</c:f>
              <c:numCache>
                <c:formatCode>General</c:formatCode>
                <c:ptCount val="12"/>
                <c:pt idx="0">
                  <c:v>8178</c:v>
                </c:pt>
                <c:pt idx="1">
                  <c:v>17953</c:v>
                </c:pt>
                <c:pt idx="2">
                  <c:v>10198</c:v>
                </c:pt>
                <c:pt idx="3">
                  <c:v>20018</c:v>
                </c:pt>
                <c:pt idx="4">
                  <c:v>14141</c:v>
                </c:pt>
                <c:pt idx="5">
                  <c:v>53266</c:v>
                </c:pt>
                <c:pt idx="6">
                  <c:v>48642</c:v>
                </c:pt>
                <c:pt idx="7">
                  <c:v>80266</c:v>
                </c:pt>
                <c:pt idx="8">
                  <c:v>10771</c:v>
                </c:pt>
                <c:pt idx="9">
                  <c:v>11258</c:v>
                </c:pt>
                <c:pt idx="10">
                  <c:v>6515</c:v>
                </c:pt>
                <c:pt idx="11">
                  <c:v>5763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7803008"/>
        <c:axId val="171353216"/>
      </c:barChart>
      <c:dateAx>
        <c:axId val="47780300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crossAx val="171353216"/>
        <c:crosses val="autoZero"/>
        <c:auto val="1"/>
        <c:lblOffset val="100"/>
        <c:baseTimeUnit val="months"/>
      </c:dateAx>
      <c:valAx>
        <c:axId val="1713532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77803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Динамика продаж приправ в сезон консервирования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Приправа аджика 30 г.</c:v>
                </c:pt>
              </c:strCache>
            </c:strRef>
          </c:tx>
          <c:marker>
            <c:symbol val="none"/>
          </c:marker>
          <c:cat>
            <c:numRef>
              <c:f>Лист1!$B$2:$M$2</c:f>
              <c:numCache>
                <c:formatCode>m/d/yyyy</c:formatCode>
                <c:ptCount val="12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</c:numCache>
            </c:numRef>
          </c:cat>
          <c:val>
            <c:numRef>
              <c:f>Лист1!$B$3:$M$3</c:f>
              <c:numCache>
                <c:formatCode>General</c:formatCode>
                <c:ptCount val="12"/>
                <c:pt idx="0">
                  <c:v>2219</c:v>
                </c:pt>
                <c:pt idx="1">
                  <c:v>3120</c:v>
                </c:pt>
                <c:pt idx="2">
                  <c:v>2796</c:v>
                </c:pt>
                <c:pt idx="3">
                  <c:v>2240</c:v>
                </c:pt>
                <c:pt idx="4">
                  <c:v>2824</c:v>
                </c:pt>
                <c:pt idx="5">
                  <c:v>1981</c:v>
                </c:pt>
                <c:pt idx="6">
                  <c:v>7361</c:v>
                </c:pt>
                <c:pt idx="7">
                  <c:v>5385</c:v>
                </c:pt>
                <c:pt idx="8">
                  <c:v>6381</c:v>
                </c:pt>
                <c:pt idx="9">
                  <c:v>3402</c:v>
                </c:pt>
                <c:pt idx="10">
                  <c:v>2596</c:v>
                </c:pt>
                <c:pt idx="11">
                  <c:v>4791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Приправа для корейских салатов 30 г. </c:v>
                </c:pt>
              </c:strCache>
            </c:strRef>
          </c:tx>
          <c:marker>
            <c:symbol val="none"/>
          </c:marker>
          <c:cat>
            <c:numRef>
              <c:f>Лист1!$B$2:$M$2</c:f>
              <c:numCache>
                <c:formatCode>m/d/yyyy</c:formatCode>
                <c:ptCount val="12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</c:numCache>
            </c:numRef>
          </c:cat>
          <c:val>
            <c:numRef>
              <c:f>Лист1!$B$4:$M$4</c:f>
              <c:numCache>
                <c:formatCode>General</c:formatCode>
                <c:ptCount val="12"/>
                <c:pt idx="0">
                  <c:v>1964</c:v>
                </c:pt>
                <c:pt idx="1">
                  <c:v>2294</c:v>
                </c:pt>
                <c:pt idx="2">
                  <c:v>3100</c:v>
                </c:pt>
                <c:pt idx="3">
                  <c:v>2197</c:v>
                </c:pt>
                <c:pt idx="4">
                  <c:v>3506</c:v>
                </c:pt>
                <c:pt idx="5">
                  <c:v>1686</c:v>
                </c:pt>
                <c:pt idx="6">
                  <c:v>3174</c:v>
                </c:pt>
                <c:pt idx="7">
                  <c:v>14396</c:v>
                </c:pt>
                <c:pt idx="8">
                  <c:v>7601</c:v>
                </c:pt>
                <c:pt idx="9">
                  <c:v>4323</c:v>
                </c:pt>
                <c:pt idx="10">
                  <c:v>3472</c:v>
                </c:pt>
                <c:pt idx="11">
                  <c:v>5291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Смесь шесть перцев 10 г.</c:v>
                </c:pt>
              </c:strCache>
            </c:strRef>
          </c:tx>
          <c:marker>
            <c:symbol val="none"/>
          </c:marker>
          <c:cat>
            <c:numRef>
              <c:f>Лист1!$B$2:$M$2</c:f>
              <c:numCache>
                <c:formatCode>m/d/yyyy</c:formatCode>
                <c:ptCount val="12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</c:numCache>
            </c:numRef>
          </c:cat>
          <c:val>
            <c:numRef>
              <c:f>Лист1!$B$5:$M$5</c:f>
              <c:numCache>
                <c:formatCode>General</c:formatCode>
                <c:ptCount val="12"/>
                <c:pt idx="0">
                  <c:v>1789</c:v>
                </c:pt>
                <c:pt idx="1">
                  <c:v>1000</c:v>
                </c:pt>
                <c:pt idx="2">
                  <c:v>1914</c:v>
                </c:pt>
                <c:pt idx="3">
                  <c:v>1664</c:v>
                </c:pt>
                <c:pt idx="4">
                  <c:v>1533</c:v>
                </c:pt>
                <c:pt idx="5">
                  <c:v>1126</c:v>
                </c:pt>
                <c:pt idx="6">
                  <c:v>8496</c:v>
                </c:pt>
                <c:pt idx="7">
                  <c:v>2266</c:v>
                </c:pt>
                <c:pt idx="8">
                  <c:v>1205</c:v>
                </c:pt>
                <c:pt idx="9">
                  <c:v>2308</c:v>
                </c:pt>
                <c:pt idx="10">
                  <c:v>1262</c:v>
                </c:pt>
                <c:pt idx="11">
                  <c:v>3637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217600"/>
        <c:axId val="162673152"/>
      </c:lineChart>
      <c:dateAx>
        <c:axId val="24021760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crossAx val="162673152"/>
        <c:crosses val="autoZero"/>
        <c:auto val="1"/>
        <c:lblOffset val="100"/>
        <c:baseTimeUnit val="months"/>
      </c:dateAx>
      <c:valAx>
        <c:axId val="1626731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40217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84784222428832"/>
          <c:y val="0.32491775107425341"/>
          <c:w val="0.32706917854333184"/>
          <c:h val="0.640035515767065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6B4E3-0302-47E0-A391-8511F6057BF7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D4ED6-E6B0-4906-9859-971025BBA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5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2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25900" y="4365104"/>
            <a:ext cx="5472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СЕЗОН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КОНСЕРВИРОВАНИЯ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5"/>
            <a:ext cx="9139808" cy="68548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6888" y="908720"/>
            <a:ext cx="394206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СЕЗОН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КОНСЕРВИРОВАНИЯ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2022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году ожидается бурный рост продаж в сезон консервирования в связи с экономической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ситуацией.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Уже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сейчас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старшее поколение и люди с возможностью работать дистанционно предпочли уехать на дачные участки.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Согласно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результатам исследования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Росмира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загородные дачи или приусадебные участки есть у 43% респондентов, причем 89% из них, сообщили о наличии собственного огорода.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В основном готовят соленья старшее поколение (более 60%) и чаще всего женщины (69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%).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Домашние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заготовки – прекрасный способ сохранить овощи и фрукты на долгий зимний период. Практически не одна заготовка не обходится без пряностей.</a:t>
            </a:r>
          </a:p>
          <a:p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950" y="1071448"/>
            <a:ext cx="407967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60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808" cy="68548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1072818"/>
            <a:ext cx="390219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ОСНОВНОЙ СЕЗОН ПРОДАЖ С ИЮНЯ ПО ОКТЯБРЬ</a:t>
            </a:r>
            <a:endParaRPr lang="ru-RU" sz="1400" b="1" dirty="0"/>
          </a:p>
          <a:p>
            <a:endParaRPr lang="ru-RU" dirty="0"/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В этот период, по статистике трех лет, продажи позиций: лаврового листа, гвоздики, горчичного семени, перца душистого, кориандра, тмина вырастают более чем на 200%.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Средние продажи позиции для консервирования огурцов и томатов, на один магазин в месяц ,в период с июня по октябрь: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Гипермаркет                   40-60 шт./мес.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Супермаркет                   15-30 шт./мес.</a:t>
            </a:r>
          </a:p>
          <a:p>
            <a:r>
              <a:rPr lang="ru-RU" sz="1400" dirty="0" err="1">
                <a:latin typeface="Arial" pitchFamily="34" charset="0"/>
                <a:cs typeface="Arial" pitchFamily="34" charset="0"/>
              </a:rPr>
              <a:t>Дискаунтер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                     10-15 шт./мес.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Сезонность наблюдается  во всех регионах России, но его начало может сдвигать в зависимости от климатической зоны.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38570"/>
              </p:ext>
            </p:extLst>
          </p:nvPr>
        </p:nvGraphicFramePr>
        <p:xfrm>
          <a:off x="4573640" y="3521090"/>
          <a:ext cx="408362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 descr="D:\Тоша\Презентации\2017.05.17 Айдиго консервация\изображения в презентацию\5.jpg"/>
          <p:cNvPicPr>
            <a:picLocks noChangeAspect="1" noChangeArrowheads="1"/>
          </p:cNvPicPr>
          <p:nvPr/>
        </p:nvPicPr>
        <p:blipFill rotWithShape="1">
          <a:blip r:embed="rId4"/>
          <a:srcRect l="-455" r="-455"/>
          <a:stretch/>
        </p:blipFill>
        <p:spPr bwMode="auto">
          <a:xfrm>
            <a:off x="4591776" y="1072818"/>
            <a:ext cx="4102360" cy="2308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618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808" cy="68548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55576" y="1070659"/>
            <a:ext cx="388843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ГОТОВЫЕ СМЕСИ «АЙДИГО-БУКЕТ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Айдиго-букет для засолки и маринования огурцов 15 г.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Айдиго-букет для засолки и маринования томатов 15 г.</a:t>
            </a: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Наши смеси заметно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облегчают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процесс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консервирования и гарантируют результат: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Сбалансированная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композиция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пряностей, не требует выверения пропорций 1 пачка/ 3 пакета/ 3  л. банка.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Приправа расфасована в специальные пищевые пакеты, в которых закладывается в банку, за счет чего пряности не расходятся по всему маринаду и их легко удалить перед употреблением.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Пряности высшего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сорта , без соли и сахара. </a:t>
            </a:r>
          </a:p>
          <a:p>
            <a:endParaRPr lang="ru-RU" sz="1400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\\Server2003\e\Айдиго_БМЦ\! Маркетинг\ФОТО ассортимента\КОЛЛАЖИ\Засолка и маринование\Томаты засолка для слайд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" t="1533" r="794" b="1533"/>
          <a:stretch/>
        </p:blipFill>
        <p:spPr bwMode="auto">
          <a:xfrm>
            <a:off x="4619352" y="1070659"/>
            <a:ext cx="4092749" cy="476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3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95"/>
            <a:ext cx="9139808" cy="68548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3567" y="1095315"/>
            <a:ext cx="3960439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ПРЯНОСТИ</a:t>
            </a:r>
          </a:p>
          <a:p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r>
              <a:rPr lang="ru-RU" sz="1350" dirty="0" smtClean="0">
                <a:latin typeface="Arial" pitchFamily="34" charset="0"/>
                <a:cs typeface="Arial" pitchFamily="34" charset="0"/>
              </a:rPr>
              <a:t>Гвоздика</a:t>
            </a:r>
            <a:r>
              <a:rPr lang="ru-RU" sz="1350" dirty="0">
                <a:latin typeface="Arial" pitchFamily="34" charset="0"/>
                <a:cs typeface="Arial" pitchFamily="34" charset="0"/>
              </a:rPr>
              <a:t>, лавровый лист, кориандр, перец, горчица, </a:t>
            </a:r>
            <a:r>
              <a:rPr lang="ru-RU" sz="1350" dirty="0" smtClean="0">
                <a:latin typeface="Arial" pitchFamily="34" charset="0"/>
                <a:cs typeface="Arial" pitchFamily="34" charset="0"/>
              </a:rPr>
              <a:t>чеснок</a:t>
            </a:r>
            <a:r>
              <a:rPr lang="ru-RU" sz="1350" dirty="0">
                <a:latin typeface="Arial" pitchFamily="34" charset="0"/>
                <a:cs typeface="Arial" pitchFamily="34" charset="0"/>
              </a:rPr>
              <a:t>, петрушка и др. – без них ни одна хозяйка не возьмется за консервирование.  Они улучшают вкус и аромат продукта, придают изысканные и пикантные нотки, способствуют долгому хранению заготовок</a:t>
            </a:r>
            <a:r>
              <a:rPr lang="ru-RU" sz="135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35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350" dirty="0" smtClean="0">
                <a:latin typeface="Arial" pitchFamily="34" charset="0"/>
                <a:cs typeface="Arial" pitchFamily="34" charset="0"/>
              </a:rPr>
              <a:t>Позиции, </a:t>
            </a:r>
            <a:r>
              <a:rPr lang="ru-RU" sz="1350" dirty="0" smtClean="0">
                <a:latin typeface="Arial" pitchFamily="34" charset="0"/>
                <a:cs typeface="Arial" pitchFamily="34" charset="0"/>
              </a:rPr>
              <a:t>продажи которых имеют ярко выраженную </a:t>
            </a:r>
            <a:r>
              <a:rPr lang="ru-RU" sz="1350" dirty="0" smtClean="0">
                <a:latin typeface="Arial" pitchFamily="34" charset="0"/>
                <a:cs typeface="Arial" pitchFamily="34" charset="0"/>
              </a:rPr>
              <a:t>сезонность, с </a:t>
            </a:r>
            <a:r>
              <a:rPr lang="ru-RU" sz="1350" dirty="0" smtClean="0">
                <a:latin typeface="Arial" pitchFamily="34" charset="0"/>
                <a:cs typeface="Arial" pitchFamily="34" charset="0"/>
              </a:rPr>
              <a:t>ростом более 70%: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50" dirty="0" smtClean="0">
                <a:latin typeface="Arial" pitchFamily="34" charset="0"/>
                <a:cs typeface="Arial" pitchFamily="34" charset="0"/>
              </a:rPr>
              <a:t>Гвоздика </a:t>
            </a:r>
            <a:r>
              <a:rPr lang="ru-RU" sz="1350" dirty="0">
                <a:latin typeface="Arial" pitchFamily="34" charset="0"/>
                <a:cs typeface="Arial" pitchFamily="34" charset="0"/>
              </a:rPr>
              <a:t>10 г. </a:t>
            </a:r>
            <a:endParaRPr lang="ru-RU" sz="135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350" dirty="0" smtClean="0">
                <a:latin typeface="Arial" pitchFamily="34" charset="0"/>
                <a:cs typeface="Arial" pitchFamily="34" charset="0"/>
              </a:rPr>
              <a:t>Лавровый </a:t>
            </a:r>
            <a:r>
              <a:rPr lang="ru-RU" sz="1350" dirty="0">
                <a:latin typeface="Arial" pitchFamily="34" charset="0"/>
                <a:cs typeface="Arial" pitchFamily="34" charset="0"/>
              </a:rPr>
              <a:t>лист </a:t>
            </a:r>
            <a:r>
              <a:rPr lang="ru-RU" sz="135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350" dirty="0" smtClean="0">
                <a:latin typeface="Arial" pitchFamily="34" charset="0"/>
                <a:cs typeface="Arial" pitchFamily="34" charset="0"/>
              </a:rPr>
              <a:t>форматах 10, 15, 20 и 50г.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50" dirty="0">
                <a:latin typeface="Arial" pitchFamily="34" charset="0"/>
                <a:cs typeface="Arial" pitchFamily="34" charset="0"/>
              </a:rPr>
              <a:t>Зира (кумин) 15 г. </a:t>
            </a:r>
            <a:endParaRPr lang="ru-RU" sz="135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350" dirty="0" smtClean="0">
                <a:latin typeface="Arial" pitchFamily="34" charset="0"/>
                <a:cs typeface="Arial" pitchFamily="34" charset="0"/>
              </a:rPr>
              <a:t>Кориандр </a:t>
            </a:r>
            <a:r>
              <a:rPr lang="ru-RU" sz="1350" dirty="0">
                <a:latin typeface="Arial" pitchFamily="34" charset="0"/>
                <a:cs typeface="Arial" pitchFamily="34" charset="0"/>
              </a:rPr>
              <a:t>горошек 20 г. </a:t>
            </a:r>
            <a:r>
              <a:rPr lang="ru-RU" sz="135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35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350" dirty="0">
                <a:latin typeface="Arial" pitchFamily="34" charset="0"/>
                <a:cs typeface="Arial" pitchFamily="34" charset="0"/>
              </a:rPr>
              <a:t>Кориандр мол. 20 г. </a:t>
            </a:r>
            <a:endParaRPr lang="ru-RU" sz="135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350" dirty="0">
                <a:latin typeface="Arial" pitchFamily="34" charset="0"/>
                <a:cs typeface="Arial" pitchFamily="34" charset="0"/>
              </a:rPr>
              <a:t>Перец душистый гор. 10 г. </a:t>
            </a:r>
            <a:endParaRPr lang="ru-RU" sz="135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350" dirty="0" smtClean="0">
                <a:latin typeface="Arial" pitchFamily="34" charset="0"/>
                <a:cs typeface="Arial" pitchFamily="34" charset="0"/>
              </a:rPr>
              <a:t>Перец </a:t>
            </a:r>
            <a:r>
              <a:rPr lang="ru-RU" sz="1350" dirty="0">
                <a:latin typeface="Arial" pitchFamily="34" charset="0"/>
                <a:cs typeface="Arial" pitchFamily="34" charset="0"/>
              </a:rPr>
              <a:t>красный мол. 30 г. </a:t>
            </a:r>
            <a:endParaRPr lang="ru-RU" sz="135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350" dirty="0" smtClean="0">
                <a:latin typeface="Arial" pitchFamily="34" charset="0"/>
                <a:cs typeface="Arial" pitchFamily="34" charset="0"/>
              </a:rPr>
              <a:t>Перец </a:t>
            </a:r>
            <a:r>
              <a:rPr lang="ru-RU" sz="1350" dirty="0">
                <a:latin typeface="Arial" pitchFamily="34" charset="0"/>
                <a:cs typeface="Arial" pitchFamily="34" charset="0"/>
              </a:rPr>
              <a:t>черный гор. </a:t>
            </a:r>
            <a:r>
              <a:rPr lang="ru-RU" sz="1350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ru-RU" sz="1350" dirty="0" smtClean="0">
                <a:latin typeface="Arial" pitchFamily="34" charset="0"/>
                <a:cs typeface="Arial" pitchFamily="34" charset="0"/>
              </a:rPr>
              <a:t>и 120г.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50" dirty="0">
                <a:latin typeface="Arial" pitchFamily="34" charset="0"/>
                <a:cs typeface="Arial" pitchFamily="34" charset="0"/>
              </a:rPr>
              <a:t>Перец черный </a:t>
            </a:r>
            <a:r>
              <a:rPr lang="ru-RU" sz="1350" dirty="0" smtClean="0">
                <a:latin typeface="Arial" pitchFamily="34" charset="0"/>
                <a:cs typeface="Arial" pitchFamily="34" charset="0"/>
              </a:rPr>
              <a:t>мол </a:t>
            </a:r>
            <a:r>
              <a:rPr lang="ru-RU" sz="135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sz="1350" dirty="0" smtClean="0">
                <a:latin typeface="Arial" pitchFamily="34" charset="0"/>
                <a:cs typeface="Arial" pitchFamily="34" charset="0"/>
              </a:rPr>
              <a:t>, 40 </a:t>
            </a:r>
            <a:r>
              <a:rPr lang="ru-RU" sz="1350" dirty="0">
                <a:latin typeface="Arial" pitchFamily="34" charset="0"/>
                <a:cs typeface="Arial" pitchFamily="34" charset="0"/>
              </a:rPr>
              <a:t>и</a:t>
            </a:r>
            <a:r>
              <a:rPr lang="ru-RU" sz="1350" dirty="0" smtClean="0">
                <a:latin typeface="Arial" pitchFamily="34" charset="0"/>
                <a:cs typeface="Arial" pitchFamily="34" charset="0"/>
              </a:rPr>
              <a:t> 120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50" dirty="0" smtClean="0">
                <a:latin typeface="Arial" pitchFamily="34" charset="0"/>
                <a:cs typeface="Arial" pitchFamily="34" charset="0"/>
              </a:rPr>
              <a:t>Тмин </a:t>
            </a:r>
            <a:r>
              <a:rPr lang="ru-RU" sz="1350" dirty="0">
                <a:latin typeface="Arial" pitchFamily="34" charset="0"/>
                <a:cs typeface="Arial" pitchFamily="34" charset="0"/>
              </a:rPr>
              <a:t>15 г. </a:t>
            </a:r>
            <a:endParaRPr lang="ru-RU" sz="135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393" y="1059498"/>
            <a:ext cx="4105450" cy="477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17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808" cy="6854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5880" y="1124744"/>
            <a:ext cx="388843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СЛАДКИЕ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ЗАГОТОВКИ</a:t>
            </a:r>
            <a:endParaRPr lang="ru-RU" sz="1400" b="1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891C2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5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350" dirty="0" smtClean="0">
                <a:latin typeface="Arial" pitchFamily="34" charset="0"/>
                <a:cs typeface="Arial" pitchFamily="34" charset="0"/>
              </a:rPr>
              <a:t>риправы не </a:t>
            </a:r>
            <a:r>
              <a:rPr lang="ru-RU" sz="1350" dirty="0">
                <a:latin typeface="Arial" pitchFamily="34" charset="0"/>
                <a:cs typeface="Arial" pitchFamily="34" charset="0"/>
              </a:rPr>
              <a:t>только </a:t>
            </a:r>
            <a:r>
              <a:rPr lang="ru-RU" sz="1350" dirty="0" smtClean="0">
                <a:latin typeface="Arial" pitchFamily="34" charset="0"/>
                <a:cs typeface="Arial" pitchFamily="34" charset="0"/>
              </a:rPr>
              <a:t>придают вкус, но и выступают в качестве натурального консерванта, и стабилизатора.</a:t>
            </a:r>
            <a:endParaRPr lang="ru-RU" sz="1350" b="1" dirty="0" smtClean="0">
              <a:latin typeface="Arial" pitchFamily="34" charset="0"/>
              <a:cs typeface="Arial" pitchFamily="34" charset="0"/>
            </a:endParaRPr>
          </a:p>
          <a:p>
            <a:endParaRPr lang="ru-RU" sz="13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Желирующие </a:t>
            </a:r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специи для </a:t>
            </a:r>
            <a:r>
              <a:rPr lang="ru-RU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заготовок: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Пектин 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10 г. </a:t>
            </a:r>
            <a:endParaRPr lang="ru-RU" sz="13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Агар-агар 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10 г. </a:t>
            </a:r>
            <a:endParaRPr lang="ru-RU" sz="13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Желатин 20 г. </a:t>
            </a:r>
            <a:endParaRPr lang="ru-RU" sz="13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3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Добавление </a:t>
            </a: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пектина и агар-агара, позволяет </a:t>
            </a: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не только увеличить </a:t>
            </a: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хранения, но и уменьшить закладку сахара.</a:t>
            </a:r>
          </a:p>
          <a:p>
            <a:endParaRPr lang="ru-RU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Пряности и специи </a:t>
            </a:r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сладкой консервации: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Корица 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молотая 20 г. </a:t>
            </a:r>
            <a:endParaRPr lang="ru-RU" sz="13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Мускатный орех 10 г. </a:t>
            </a: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3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пряности для выпечки 15 г. </a:t>
            </a:r>
            <a:endParaRPr lang="ru-RU" sz="13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Ванильный 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сахар 20 г.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Лимонная 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кислота  25 г. </a:t>
            </a:r>
          </a:p>
        </p:txBody>
      </p:sp>
      <p:pic>
        <p:nvPicPr>
          <p:cNvPr id="9" name="Picture 2" descr="\\Server2003\e\Айдиго_БМЦ\! Маркетинг\ФОТО ассортимента\КОЛЛАЖИ\Коллекция кондитера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531" y="1033254"/>
            <a:ext cx="4067915" cy="482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6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808" cy="68548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75379" y="1196752"/>
            <a:ext cx="381852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НОВЫЙ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ВЗГЛЯД НА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ПРИПРАВЫ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Тяга к чему то новому, найти свой идеальный рецепт, все больше завладевает потребителями, поэтому советуем обратить внимание на необычные приправы этого сезона, для домашних соусов и заготовок в восточном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стиле,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которые уже несколько лет показывают сезонный рост. 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Приправа аджика 30 г.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Приправа для корейских салатов 30 г.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Приправа ореховая 30 г. 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Смесь шесть перцев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 форматах 10, 30 и 75г.</a:t>
            </a:r>
          </a:p>
        </p:txBody>
      </p:sp>
      <p:pic>
        <p:nvPicPr>
          <p:cNvPr id="8" name="Picture 3" descr="C:\Users\istomina\Desktop\pikantnyie-ovoshhi-po-koreyski-s-pripravoy-dlya-koreyskoy-morkovi-na-zimu-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9" r="-70" b="-1"/>
          <a:stretch/>
        </p:blipFill>
        <p:spPr bwMode="auto">
          <a:xfrm>
            <a:off x="4617885" y="1050775"/>
            <a:ext cx="4102572" cy="233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058151"/>
              </p:ext>
            </p:extLst>
          </p:nvPr>
        </p:nvGraphicFramePr>
        <p:xfrm>
          <a:off x="4605094" y="3631453"/>
          <a:ext cx="405487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429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" y="0"/>
            <a:ext cx="9139808" cy="6854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1124744"/>
            <a:ext cx="382395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СОЛЕВАЯ ПРИПРАВА ДЛЯ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КОНСЕРВИРОВАНИЯ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Для тех, кто планирует заготовки в большом количестве мы выпустили продукт по ТМ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Перчес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»: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Универсальная приправа. Для консервирования овощей 100 г.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Это приправа для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быстрого и легкого консервирования любых овощей: процесс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занимает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всего несколько минут, а в упаковке уже содержатся все необходимые специи и пряности в нужной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пропорции.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Самая выгодная цена за 100 гр.*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Универсальная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смесь подходит для консервирования любых овощей.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основании собственного мониторинга полки торговых сетей августа 2019г.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412" y="1047129"/>
            <a:ext cx="4052783" cy="479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9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u.subbotina\Documents\ПРЕЗЕНТАЦИИ\2022\новые фоны\през айдиго_НЬЮ2022_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" y="0"/>
            <a:ext cx="9142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7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12432</TotalTime>
  <Words>617</Words>
  <Application>Microsoft Office PowerPoint</Application>
  <PresentationFormat>Экран (4:3)</PresentationFormat>
  <Paragraphs>87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Бабицын Руслан</dc:creator>
  <cp:lastModifiedBy>Субботина Юлия</cp:lastModifiedBy>
  <cp:revision>250</cp:revision>
  <dcterms:created xsi:type="dcterms:W3CDTF">2016-04-01T11:13:17Z</dcterms:created>
  <dcterms:modified xsi:type="dcterms:W3CDTF">2022-05-20T11:49:54Z</dcterms:modified>
</cp:coreProperties>
</file>